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5"/>
  </p:notesMasterIdLst>
  <p:handoutMasterIdLst>
    <p:handoutMasterId r:id="rId36"/>
  </p:handoutMasterIdLst>
  <p:sldIdLst>
    <p:sldId id="256" r:id="rId2"/>
    <p:sldId id="308" r:id="rId3"/>
    <p:sldId id="351" r:id="rId4"/>
    <p:sldId id="341" r:id="rId5"/>
    <p:sldId id="336" r:id="rId6"/>
    <p:sldId id="335" r:id="rId7"/>
    <p:sldId id="337" r:id="rId8"/>
    <p:sldId id="338" r:id="rId9"/>
    <p:sldId id="339" r:id="rId10"/>
    <p:sldId id="340" r:id="rId11"/>
    <p:sldId id="330" r:id="rId12"/>
    <p:sldId id="342" r:id="rId13"/>
    <p:sldId id="343" r:id="rId14"/>
    <p:sldId id="344" r:id="rId15"/>
    <p:sldId id="345" r:id="rId16"/>
    <p:sldId id="346" r:id="rId17"/>
    <p:sldId id="350" r:id="rId18"/>
    <p:sldId id="352" r:id="rId19"/>
    <p:sldId id="353" r:id="rId20"/>
    <p:sldId id="354" r:id="rId21"/>
    <p:sldId id="355" r:id="rId22"/>
    <p:sldId id="356" r:id="rId23"/>
    <p:sldId id="361" r:id="rId24"/>
    <p:sldId id="362" r:id="rId25"/>
    <p:sldId id="357" r:id="rId26"/>
    <p:sldId id="358" r:id="rId27"/>
    <p:sldId id="359" r:id="rId28"/>
    <p:sldId id="360" r:id="rId29"/>
    <p:sldId id="347" r:id="rId30"/>
    <p:sldId id="348" r:id="rId31"/>
    <p:sldId id="349" r:id="rId32"/>
    <p:sldId id="363" r:id="rId33"/>
    <p:sldId id="305" r:id="rId34"/>
  </p:sldIdLst>
  <p:sldSz cx="9144000" cy="6858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08A69B4-E4F7-4055-8E95-A8F99C515CB3}">
          <p14:sldIdLst>
            <p14:sldId id="256"/>
            <p14:sldId id="308"/>
            <p14:sldId id="351"/>
            <p14:sldId id="341"/>
            <p14:sldId id="336"/>
            <p14:sldId id="335"/>
            <p14:sldId id="337"/>
            <p14:sldId id="338"/>
            <p14:sldId id="339"/>
            <p14:sldId id="340"/>
            <p14:sldId id="330"/>
            <p14:sldId id="342"/>
            <p14:sldId id="343"/>
            <p14:sldId id="344"/>
            <p14:sldId id="345"/>
            <p14:sldId id="346"/>
            <p14:sldId id="350"/>
            <p14:sldId id="352"/>
            <p14:sldId id="353"/>
            <p14:sldId id="354"/>
            <p14:sldId id="355"/>
            <p14:sldId id="356"/>
            <p14:sldId id="361"/>
            <p14:sldId id="362"/>
            <p14:sldId id="357"/>
            <p14:sldId id="358"/>
            <p14:sldId id="359"/>
            <p14:sldId id="360"/>
            <p14:sldId id="347"/>
            <p14:sldId id="348"/>
            <p14:sldId id="349"/>
            <p14:sldId id="363"/>
            <p14:sldId id="3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нева Марина Александровна" initials="КМА" lastIdx="0" clrIdx="0">
    <p:extLst>
      <p:ext uri="{19B8F6BF-5375-455C-9EA6-DF929625EA0E}">
        <p15:presenceInfo xmlns:p15="http://schemas.microsoft.com/office/powerpoint/2012/main" userId="S-1-5-21-3459247-3763285414-3421907777-93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FFFF99"/>
    <a:srgbClr val="E7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69" autoAdjust="0"/>
    <p:restoredTop sz="93772" autoAdjust="0"/>
  </p:normalViewPr>
  <p:slideViewPr>
    <p:cSldViewPr snapToGrid="0">
      <p:cViewPr varScale="1">
        <p:scale>
          <a:sx n="104" d="100"/>
          <a:sy n="104" d="100"/>
        </p:scale>
        <p:origin x="66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99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D8AF6D-2935-42B0-9450-5CA7B625C805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7D05E9-B988-4732-BC13-472E47CF21FD}">
      <dgm:prSet phldrT="[Текст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КОНКРЕТНЫЕ ПОКАЗАТЕЛИ ТОВАРА </a:t>
          </a:r>
        </a:p>
      </dgm:t>
    </dgm:pt>
    <dgm:pt modelId="{28A000EF-622C-45C6-A15D-52BBAD321EF0}" type="parTrans" cxnId="{04F2EFBD-0D03-490F-9729-EFA17CAEC493}">
      <dgm:prSet/>
      <dgm:spPr/>
      <dgm:t>
        <a:bodyPr/>
        <a:lstStyle/>
        <a:p>
          <a:endParaRPr lang="ru-RU"/>
        </a:p>
      </dgm:t>
    </dgm:pt>
    <dgm:pt modelId="{B7636701-AA13-4B5D-A618-717F2EAAE230}" type="sibTrans" cxnId="{04F2EFBD-0D03-490F-9729-EFA17CAEC493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77CE23C0-4D9C-4448-AB3C-E915FBD1578D}">
      <dgm:prSet phldrT="[Текст]"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600" b="0" i="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 осуществлении закупки </a:t>
          </a:r>
          <a:r>
            <a:rPr lang="ru-RU" sz="1600" b="1" i="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ТОВАРА</a:t>
          </a:r>
          <a:r>
            <a:rPr lang="ru-RU" sz="1600" b="0" i="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в том числе </a:t>
          </a:r>
          <a:r>
            <a:rPr lang="ru-RU" sz="1600" b="1" i="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ПОСТАВЛЯЕМОГО</a:t>
          </a:r>
          <a:r>
            <a:rPr lang="ru-RU" sz="1600" b="0" i="0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заказчику при выполнении закупаемых работ, оказании закупаемых услуг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711A91-E5D0-469E-B3A5-D9B53653FD26}" type="parTrans" cxnId="{962DE663-AB48-4337-8A08-6A7A0688EE52}">
      <dgm:prSet/>
      <dgm:spPr/>
      <dgm:t>
        <a:bodyPr/>
        <a:lstStyle/>
        <a:p>
          <a:endParaRPr lang="ru-RU"/>
        </a:p>
      </dgm:t>
    </dgm:pt>
    <dgm:pt modelId="{744CA4BA-02D3-485B-BFCC-5E65FFFEAE75}" type="sibTrans" cxnId="{962DE663-AB48-4337-8A08-6A7A0688EE52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605D9C13-9449-4702-88DD-B999B61B2BC4}">
      <dgm:prSet phldrT="[Текст]"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600" b="0" i="0" u="none" strike="sngStrik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 осуществлении закупки товара или закупки работы, услуги, для выполнения, оказания которых </a:t>
          </a:r>
          <a:r>
            <a:rPr lang="ru-RU" sz="1600" b="1" i="0" u="none" strike="sngStrik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ИСПОЛЬЗУЕТСЯ ТОВАР</a:t>
          </a:r>
          <a:r>
            <a:rPr lang="ru-RU" sz="1600" b="0" i="0" u="none" strike="sngStrik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</a:t>
          </a:r>
          <a:endParaRPr lang="ru-RU" sz="1600" b="0" i="0" u="none" strike="sngStrike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6530B9E-B6E9-4458-8CE4-B8BB53377B47}" type="parTrans" cxnId="{0798C1D8-668D-4E30-9774-42E7F41BC947}">
      <dgm:prSet/>
      <dgm:spPr/>
      <dgm:t>
        <a:bodyPr/>
        <a:lstStyle/>
        <a:p>
          <a:endParaRPr lang="ru-RU"/>
        </a:p>
      </dgm:t>
    </dgm:pt>
    <dgm:pt modelId="{F01E71AB-842D-402A-9D51-21B7E72AA9F3}" type="sibTrans" cxnId="{0798C1D8-668D-4E30-9774-42E7F41BC947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ED6940F6-A5C6-472E-BB6E-6093420C03BA}" type="pres">
      <dgm:prSet presAssocID="{3FD8AF6D-2935-42B0-9450-5CA7B625C80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FC0AFC-CCC0-4020-800C-B06AB002B45B}" type="pres">
      <dgm:prSet presAssocID="{BD7D05E9-B988-4732-BC13-472E47CF21FD}" presName="node" presStyleLbl="node1" presStyleIdx="0" presStyleCnt="3" custScaleX="310598" custScaleY="117282" custRadScaleRad="90485" custRadScaleInc="102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024ED4-B2F0-4ACC-987C-0942C2852911}" type="pres">
      <dgm:prSet presAssocID="{B7636701-AA13-4B5D-A618-717F2EAAE230}" presName="sibTrans" presStyleLbl="sibTrans2D1" presStyleIdx="0" presStyleCnt="3" custScaleX="77095" custScaleY="98450" custLinFactNeighborX="46940" custLinFactNeighborY="3628"/>
      <dgm:spPr/>
      <dgm:t>
        <a:bodyPr/>
        <a:lstStyle/>
        <a:p>
          <a:endParaRPr lang="ru-RU"/>
        </a:p>
      </dgm:t>
    </dgm:pt>
    <dgm:pt modelId="{872ED177-7F41-40A6-A16A-05F48B173A94}" type="pres">
      <dgm:prSet presAssocID="{B7636701-AA13-4B5D-A618-717F2EAAE230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81741A93-7AF4-4D05-BE63-E2AB43EE47C1}" type="pres">
      <dgm:prSet presAssocID="{77CE23C0-4D9C-4448-AB3C-E915FBD1578D}" presName="node" presStyleLbl="node1" presStyleIdx="1" presStyleCnt="3" custScaleX="278952" custScaleY="165808" custRadScaleRad="178626" custRadScaleInc="-489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B58F69-B77D-4BDE-B942-73E5B23E06B9}" type="pres">
      <dgm:prSet presAssocID="{744CA4BA-02D3-485B-BFCC-5E65FFFEAE75}" presName="sibTrans" presStyleLbl="sibTrans2D1" presStyleIdx="1" presStyleCnt="3"/>
      <dgm:spPr/>
      <dgm:t>
        <a:bodyPr/>
        <a:lstStyle/>
        <a:p>
          <a:endParaRPr lang="ru-RU"/>
        </a:p>
      </dgm:t>
    </dgm:pt>
    <dgm:pt modelId="{AAD07454-440E-4910-B53B-4B98A5CA62C8}" type="pres">
      <dgm:prSet presAssocID="{744CA4BA-02D3-485B-BFCC-5E65FFFEAE75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18BEACBE-6BA9-4A90-80E6-A0613397335F}" type="pres">
      <dgm:prSet presAssocID="{605D9C13-9449-4702-88DD-B999B61B2BC4}" presName="node" presStyleLbl="node1" presStyleIdx="2" presStyleCnt="3" custScaleX="258480" custScaleY="160624" custRadScaleRad="168218" custRadScaleInc="48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0BDE0D-FB0F-43E5-A8F6-281C9AABB0D7}" type="pres">
      <dgm:prSet presAssocID="{F01E71AB-842D-402A-9D51-21B7E72AA9F3}" presName="sibTrans" presStyleLbl="sibTrans2D1" presStyleIdx="2" presStyleCnt="3" custScaleX="85886" custScaleY="104762" custLinFactNeighborX="-85774" custLinFactNeighborY="-3665" custRadScaleRad="0" custRadScaleInc="-2147483648"/>
      <dgm:spPr/>
      <dgm:t>
        <a:bodyPr/>
        <a:lstStyle/>
        <a:p>
          <a:endParaRPr lang="ru-RU"/>
        </a:p>
      </dgm:t>
    </dgm:pt>
    <dgm:pt modelId="{9BB64381-F618-44FD-8664-0946A1AED342}" type="pres">
      <dgm:prSet presAssocID="{F01E71AB-842D-402A-9D51-21B7E72AA9F3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CC64821E-8E65-484A-BF1A-5AD61D091760}" type="presOf" srcId="{B7636701-AA13-4B5D-A618-717F2EAAE230}" destId="{872ED177-7F41-40A6-A16A-05F48B173A94}" srcOrd="1" destOrd="0" presId="urn:microsoft.com/office/officeart/2005/8/layout/cycle7"/>
    <dgm:cxn modelId="{04F2EFBD-0D03-490F-9729-EFA17CAEC493}" srcId="{3FD8AF6D-2935-42B0-9450-5CA7B625C805}" destId="{BD7D05E9-B988-4732-BC13-472E47CF21FD}" srcOrd="0" destOrd="0" parTransId="{28A000EF-622C-45C6-A15D-52BBAD321EF0}" sibTransId="{B7636701-AA13-4B5D-A618-717F2EAAE230}"/>
    <dgm:cxn modelId="{B4FEC102-35C4-471F-A26A-F7691261C202}" type="presOf" srcId="{B7636701-AA13-4B5D-A618-717F2EAAE230}" destId="{51024ED4-B2F0-4ACC-987C-0942C2852911}" srcOrd="0" destOrd="0" presId="urn:microsoft.com/office/officeart/2005/8/layout/cycle7"/>
    <dgm:cxn modelId="{F9298F18-DF11-4F45-8250-35B76A015766}" type="presOf" srcId="{77CE23C0-4D9C-4448-AB3C-E915FBD1578D}" destId="{81741A93-7AF4-4D05-BE63-E2AB43EE47C1}" srcOrd="0" destOrd="0" presId="urn:microsoft.com/office/officeart/2005/8/layout/cycle7"/>
    <dgm:cxn modelId="{0674B25A-0EC3-436D-AB79-AC6823B28D7A}" type="presOf" srcId="{3FD8AF6D-2935-42B0-9450-5CA7B625C805}" destId="{ED6940F6-A5C6-472E-BB6E-6093420C03BA}" srcOrd="0" destOrd="0" presId="urn:microsoft.com/office/officeart/2005/8/layout/cycle7"/>
    <dgm:cxn modelId="{16AB3029-CA25-4527-BB6C-B983F92DB2EC}" type="presOf" srcId="{744CA4BA-02D3-485B-BFCC-5E65FFFEAE75}" destId="{CFB58F69-B77D-4BDE-B942-73E5B23E06B9}" srcOrd="0" destOrd="0" presId="urn:microsoft.com/office/officeart/2005/8/layout/cycle7"/>
    <dgm:cxn modelId="{F37C446A-EF1D-4E85-B6E9-0E5BF75C60F9}" type="presOf" srcId="{F01E71AB-842D-402A-9D51-21B7E72AA9F3}" destId="{7C0BDE0D-FB0F-43E5-A8F6-281C9AABB0D7}" srcOrd="0" destOrd="0" presId="urn:microsoft.com/office/officeart/2005/8/layout/cycle7"/>
    <dgm:cxn modelId="{9DCEB836-448B-4133-AC6C-779C13CA9B7E}" type="presOf" srcId="{605D9C13-9449-4702-88DD-B999B61B2BC4}" destId="{18BEACBE-6BA9-4A90-80E6-A0613397335F}" srcOrd="0" destOrd="0" presId="urn:microsoft.com/office/officeart/2005/8/layout/cycle7"/>
    <dgm:cxn modelId="{4E255856-273C-4877-A22E-D8AFE04D9E5D}" type="presOf" srcId="{BD7D05E9-B988-4732-BC13-472E47CF21FD}" destId="{BCFC0AFC-CCC0-4020-800C-B06AB002B45B}" srcOrd="0" destOrd="0" presId="urn:microsoft.com/office/officeart/2005/8/layout/cycle7"/>
    <dgm:cxn modelId="{962DE663-AB48-4337-8A08-6A7A0688EE52}" srcId="{3FD8AF6D-2935-42B0-9450-5CA7B625C805}" destId="{77CE23C0-4D9C-4448-AB3C-E915FBD1578D}" srcOrd="1" destOrd="0" parTransId="{71711A91-E5D0-469E-B3A5-D9B53653FD26}" sibTransId="{744CA4BA-02D3-485B-BFCC-5E65FFFEAE75}"/>
    <dgm:cxn modelId="{0C722912-6032-44FD-954C-1AD8BD48B9E7}" type="presOf" srcId="{F01E71AB-842D-402A-9D51-21B7E72AA9F3}" destId="{9BB64381-F618-44FD-8664-0946A1AED342}" srcOrd="1" destOrd="0" presId="urn:microsoft.com/office/officeart/2005/8/layout/cycle7"/>
    <dgm:cxn modelId="{0798C1D8-668D-4E30-9774-42E7F41BC947}" srcId="{3FD8AF6D-2935-42B0-9450-5CA7B625C805}" destId="{605D9C13-9449-4702-88DD-B999B61B2BC4}" srcOrd="2" destOrd="0" parTransId="{D6530B9E-B6E9-4458-8CE4-B8BB53377B47}" sibTransId="{F01E71AB-842D-402A-9D51-21B7E72AA9F3}"/>
    <dgm:cxn modelId="{2726ADCA-5CD1-494E-B390-18C55B6F4279}" type="presOf" srcId="{744CA4BA-02D3-485B-BFCC-5E65FFFEAE75}" destId="{AAD07454-440E-4910-B53B-4B98A5CA62C8}" srcOrd="1" destOrd="0" presId="urn:microsoft.com/office/officeart/2005/8/layout/cycle7"/>
    <dgm:cxn modelId="{D219152F-3AC1-4978-81BA-94015074F458}" type="presParOf" srcId="{ED6940F6-A5C6-472E-BB6E-6093420C03BA}" destId="{BCFC0AFC-CCC0-4020-800C-B06AB002B45B}" srcOrd="0" destOrd="0" presId="urn:microsoft.com/office/officeart/2005/8/layout/cycle7"/>
    <dgm:cxn modelId="{0456A3C4-40FF-40AE-A332-88E02EFCCA10}" type="presParOf" srcId="{ED6940F6-A5C6-472E-BB6E-6093420C03BA}" destId="{51024ED4-B2F0-4ACC-987C-0942C2852911}" srcOrd="1" destOrd="0" presId="urn:microsoft.com/office/officeart/2005/8/layout/cycle7"/>
    <dgm:cxn modelId="{CDE50FF2-89C9-4375-83CA-3166701441F8}" type="presParOf" srcId="{51024ED4-B2F0-4ACC-987C-0942C2852911}" destId="{872ED177-7F41-40A6-A16A-05F48B173A94}" srcOrd="0" destOrd="0" presId="urn:microsoft.com/office/officeart/2005/8/layout/cycle7"/>
    <dgm:cxn modelId="{31122FE0-C5E5-46DC-83B6-3C143396A4A6}" type="presParOf" srcId="{ED6940F6-A5C6-472E-BB6E-6093420C03BA}" destId="{81741A93-7AF4-4D05-BE63-E2AB43EE47C1}" srcOrd="2" destOrd="0" presId="urn:microsoft.com/office/officeart/2005/8/layout/cycle7"/>
    <dgm:cxn modelId="{B4E3AA68-0009-4F1C-8977-1C0350C2C628}" type="presParOf" srcId="{ED6940F6-A5C6-472E-BB6E-6093420C03BA}" destId="{CFB58F69-B77D-4BDE-B942-73E5B23E06B9}" srcOrd="3" destOrd="0" presId="urn:microsoft.com/office/officeart/2005/8/layout/cycle7"/>
    <dgm:cxn modelId="{3C6B694A-4D20-4173-A339-8B3B5D9444F0}" type="presParOf" srcId="{CFB58F69-B77D-4BDE-B942-73E5B23E06B9}" destId="{AAD07454-440E-4910-B53B-4B98A5CA62C8}" srcOrd="0" destOrd="0" presId="urn:microsoft.com/office/officeart/2005/8/layout/cycle7"/>
    <dgm:cxn modelId="{52617069-D7C9-4ACA-8BF1-172BCFC16090}" type="presParOf" srcId="{ED6940F6-A5C6-472E-BB6E-6093420C03BA}" destId="{18BEACBE-6BA9-4A90-80E6-A0613397335F}" srcOrd="4" destOrd="0" presId="urn:microsoft.com/office/officeart/2005/8/layout/cycle7"/>
    <dgm:cxn modelId="{72CA548A-2C83-4063-A04E-21340AF4DCE6}" type="presParOf" srcId="{ED6940F6-A5C6-472E-BB6E-6093420C03BA}" destId="{7C0BDE0D-FB0F-43E5-A8F6-281C9AABB0D7}" srcOrd="5" destOrd="0" presId="urn:microsoft.com/office/officeart/2005/8/layout/cycle7"/>
    <dgm:cxn modelId="{4033DA44-9DB6-4E36-9E48-46943EC9D2EC}" type="presParOf" srcId="{7C0BDE0D-FB0F-43E5-A8F6-281C9AABB0D7}" destId="{9BB64381-F618-44FD-8664-0946A1AED342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168859-012B-400C-9110-879B43BE588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B9A155-24C7-417F-A9FC-C9C41C7BD3C1}">
      <dgm:prSet phldrT="[Текст]" custT="1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УЧАСТНИКАМИ ЗАКУПКИ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ACA3E34-E610-4275-8C88-D929FCA27F6B}" type="parTrans" cxnId="{BB0FC716-4F01-4103-83CD-2DDDD8EFC1ED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47525BF-A198-4579-B959-FF6E3CC48CF4}" type="sibTrans" cxnId="{BB0FC716-4F01-4103-83CD-2DDDD8EFC1ED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C37EAB1-EF4C-4FEB-9ED0-89513BB7D596}">
      <dgm:prSet phldrT="[Текст]"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ЗАЯВКАХ</a:t>
          </a: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участие в закупке</a:t>
          </a:r>
        </a:p>
        <a:p>
          <a:pPr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(в том числе 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1 ЧАСТИ ЗАЯВКИ</a:t>
          </a: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</a:p>
        <a:p>
          <a:pPr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 проведении электронного аукциона и конкурса в электронной форме)   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339F176-74F5-4742-9CA2-142E535932E5}" type="parTrans" cxnId="{F711CDE4-4813-4A69-9837-DE36FDEBA879}">
      <dgm:prSet custT="1"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B454E90-6F47-4250-9F71-1487D3EA2CF9}" type="sibTrans" cxnId="{F711CDE4-4813-4A69-9837-DE36FDEBA879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4F8DC93-4331-4783-B5A6-1814B1F44B82}">
      <dgm:prSet phldrT="[Текст]"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ru-RU" sz="18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 условии, что такое требование установлено заказчиком в документации о закупке </a:t>
          </a:r>
          <a:endParaRPr lang="ru-RU" sz="1800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5A140B4-800B-4009-9C36-792A9BAB77EB}" type="parTrans" cxnId="{B8AA3015-6C86-4453-BC21-D81A1982D534}">
      <dgm:prSet custT="1"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3075854-B282-4488-AD49-F4BD97F2CDC5}" type="sibTrans" cxnId="{B8AA3015-6C86-4453-BC21-D81A1982D534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59E6246-8251-4BFF-B016-113A418AB235}" type="pres">
      <dgm:prSet presAssocID="{EB168859-012B-400C-9110-879B43BE588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9D1BFF-7E85-4187-881B-DD85915C6B9B}" type="pres">
      <dgm:prSet presAssocID="{52B9A155-24C7-417F-A9FC-C9C41C7BD3C1}" presName="root1" presStyleCnt="0"/>
      <dgm:spPr/>
    </dgm:pt>
    <dgm:pt modelId="{85C42A8E-78C1-493C-AE09-4116B1266A10}" type="pres">
      <dgm:prSet presAssocID="{52B9A155-24C7-417F-A9FC-C9C41C7BD3C1}" presName="LevelOneTextNode" presStyleLbl="node0" presStyleIdx="0" presStyleCnt="1" custAng="5400000" custScaleX="210476" custScaleY="81460" custLinFactNeighborX="-30780" custLinFactNeighborY="-117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AA0D99A-7137-421F-BE1F-7DDF46081F9E}" type="pres">
      <dgm:prSet presAssocID="{52B9A155-24C7-417F-A9FC-C9C41C7BD3C1}" presName="level2hierChild" presStyleCnt="0"/>
      <dgm:spPr/>
    </dgm:pt>
    <dgm:pt modelId="{482F53AC-0267-4C1D-AD79-E291F34EA9D9}" type="pres">
      <dgm:prSet presAssocID="{9339F176-74F5-4742-9CA2-142E535932E5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26C38C49-3E38-4BA0-B6BF-ABDB9F3EED6A}" type="pres">
      <dgm:prSet presAssocID="{9339F176-74F5-4742-9CA2-142E535932E5}" presName="connTx" presStyleLbl="parChTrans1D2" presStyleIdx="0" presStyleCnt="2"/>
      <dgm:spPr/>
      <dgm:t>
        <a:bodyPr/>
        <a:lstStyle/>
        <a:p>
          <a:endParaRPr lang="ru-RU"/>
        </a:p>
      </dgm:t>
    </dgm:pt>
    <dgm:pt modelId="{FC721378-D98A-4E70-A67B-BB383C1821DB}" type="pres">
      <dgm:prSet presAssocID="{2C37EAB1-EF4C-4FEB-9ED0-89513BB7D596}" presName="root2" presStyleCnt="0"/>
      <dgm:spPr/>
    </dgm:pt>
    <dgm:pt modelId="{DE09C25E-1437-4C17-8279-93D610F745EC}" type="pres">
      <dgm:prSet presAssocID="{2C37EAB1-EF4C-4FEB-9ED0-89513BB7D596}" presName="LevelTwoTextNode" presStyleLbl="node2" presStyleIdx="0" presStyleCnt="2" custScaleX="280269" custScaleY="242013" custLinFactNeighborX="38130" custLinFactNeighborY="-497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2DFEDE-BB4F-4094-9BDE-29C01A6F8143}" type="pres">
      <dgm:prSet presAssocID="{2C37EAB1-EF4C-4FEB-9ED0-89513BB7D596}" presName="level3hierChild" presStyleCnt="0"/>
      <dgm:spPr/>
    </dgm:pt>
    <dgm:pt modelId="{0EDEE5A5-1B04-4005-B415-2E2F15035F64}" type="pres">
      <dgm:prSet presAssocID="{85A140B4-800B-4009-9C36-792A9BAB77EB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C59AA431-E7DA-41A2-A407-A5F64B135485}" type="pres">
      <dgm:prSet presAssocID="{85A140B4-800B-4009-9C36-792A9BAB77EB}" presName="connTx" presStyleLbl="parChTrans1D2" presStyleIdx="1" presStyleCnt="2"/>
      <dgm:spPr/>
      <dgm:t>
        <a:bodyPr/>
        <a:lstStyle/>
        <a:p>
          <a:endParaRPr lang="ru-RU"/>
        </a:p>
      </dgm:t>
    </dgm:pt>
    <dgm:pt modelId="{E91CA6EC-68D6-45F9-B22A-9BE518BF7094}" type="pres">
      <dgm:prSet presAssocID="{C4F8DC93-4331-4783-B5A6-1814B1F44B82}" presName="root2" presStyleCnt="0"/>
      <dgm:spPr/>
    </dgm:pt>
    <dgm:pt modelId="{A268AF64-D154-4FB9-B2EC-C386138B2A87}" type="pres">
      <dgm:prSet presAssocID="{C4F8DC93-4331-4783-B5A6-1814B1F44B82}" presName="LevelTwoTextNode" presStyleLbl="node2" presStyleIdx="1" presStyleCnt="2" custScaleX="228031" custScaleY="158647" custLinFactX="7313" custLinFactNeighborX="100000" custLinFactNeighborY="-339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C97D7B7-6D1F-4282-B910-786D1783AD78}" type="pres">
      <dgm:prSet presAssocID="{C4F8DC93-4331-4783-B5A6-1814B1F44B82}" presName="level3hierChild" presStyleCnt="0"/>
      <dgm:spPr/>
    </dgm:pt>
  </dgm:ptLst>
  <dgm:cxnLst>
    <dgm:cxn modelId="{0665A43F-0782-4558-974B-57E6BC89272E}" type="presOf" srcId="{9339F176-74F5-4742-9CA2-142E535932E5}" destId="{482F53AC-0267-4C1D-AD79-E291F34EA9D9}" srcOrd="0" destOrd="0" presId="urn:microsoft.com/office/officeart/2008/layout/HorizontalMultiLevelHierarchy"/>
    <dgm:cxn modelId="{08E78C76-BCB9-444B-8607-ED4C3863D233}" type="presOf" srcId="{85A140B4-800B-4009-9C36-792A9BAB77EB}" destId="{C59AA431-E7DA-41A2-A407-A5F64B135485}" srcOrd="1" destOrd="0" presId="urn:microsoft.com/office/officeart/2008/layout/HorizontalMultiLevelHierarchy"/>
    <dgm:cxn modelId="{F711CDE4-4813-4A69-9837-DE36FDEBA879}" srcId="{52B9A155-24C7-417F-A9FC-C9C41C7BD3C1}" destId="{2C37EAB1-EF4C-4FEB-9ED0-89513BB7D596}" srcOrd="0" destOrd="0" parTransId="{9339F176-74F5-4742-9CA2-142E535932E5}" sibTransId="{BB454E90-6F47-4250-9F71-1487D3EA2CF9}"/>
    <dgm:cxn modelId="{02FB8BA7-E3F0-4D00-AC47-AB3A43BE28F2}" type="presOf" srcId="{9339F176-74F5-4742-9CA2-142E535932E5}" destId="{26C38C49-3E38-4BA0-B6BF-ABDB9F3EED6A}" srcOrd="1" destOrd="0" presId="urn:microsoft.com/office/officeart/2008/layout/HorizontalMultiLevelHierarchy"/>
    <dgm:cxn modelId="{9F757114-165C-4E3A-9017-ACA09F38AC8C}" type="presOf" srcId="{C4F8DC93-4331-4783-B5A6-1814B1F44B82}" destId="{A268AF64-D154-4FB9-B2EC-C386138B2A87}" srcOrd="0" destOrd="0" presId="urn:microsoft.com/office/officeart/2008/layout/HorizontalMultiLevelHierarchy"/>
    <dgm:cxn modelId="{C9AE84AA-1F0C-4B86-BA5C-6FEFC8FE6020}" type="presOf" srcId="{52B9A155-24C7-417F-A9FC-C9C41C7BD3C1}" destId="{85C42A8E-78C1-493C-AE09-4116B1266A10}" srcOrd="0" destOrd="0" presId="urn:microsoft.com/office/officeart/2008/layout/HorizontalMultiLevelHierarchy"/>
    <dgm:cxn modelId="{B8AA3015-6C86-4453-BC21-D81A1982D534}" srcId="{52B9A155-24C7-417F-A9FC-C9C41C7BD3C1}" destId="{C4F8DC93-4331-4783-B5A6-1814B1F44B82}" srcOrd="1" destOrd="0" parTransId="{85A140B4-800B-4009-9C36-792A9BAB77EB}" sibTransId="{E3075854-B282-4488-AD49-F4BD97F2CDC5}"/>
    <dgm:cxn modelId="{014D934A-6BB8-432E-A09A-BA5A77CF8427}" type="presOf" srcId="{2C37EAB1-EF4C-4FEB-9ED0-89513BB7D596}" destId="{DE09C25E-1437-4C17-8279-93D610F745EC}" srcOrd="0" destOrd="0" presId="urn:microsoft.com/office/officeart/2008/layout/HorizontalMultiLevelHierarchy"/>
    <dgm:cxn modelId="{4D718148-8928-446E-BFFA-FB51491F4194}" type="presOf" srcId="{85A140B4-800B-4009-9C36-792A9BAB77EB}" destId="{0EDEE5A5-1B04-4005-B415-2E2F15035F64}" srcOrd="0" destOrd="0" presId="urn:microsoft.com/office/officeart/2008/layout/HorizontalMultiLevelHierarchy"/>
    <dgm:cxn modelId="{BB0FC716-4F01-4103-83CD-2DDDD8EFC1ED}" srcId="{EB168859-012B-400C-9110-879B43BE5882}" destId="{52B9A155-24C7-417F-A9FC-C9C41C7BD3C1}" srcOrd="0" destOrd="0" parTransId="{DACA3E34-E610-4275-8C88-D929FCA27F6B}" sibTransId="{447525BF-A198-4579-B959-FF6E3CC48CF4}"/>
    <dgm:cxn modelId="{4F1F3913-C5AD-47EF-9D71-40F5EC21E1CC}" type="presOf" srcId="{EB168859-012B-400C-9110-879B43BE5882}" destId="{E59E6246-8251-4BFF-B016-113A418AB235}" srcOrd="0" destOrd="0" presId="urn:microsoft.com/office/officeart/2008/layout/HorizontalMultiLevelHierarchy"/>
    <dgm:cxn modelId="{436478CC-7A6E-42EA-9C02-C9689489A591}" type="presParOf" srcId="{E59E6246-8251-4BFF-B016-113A418AB235}" destId="{E29D1BFF-7E85-4187-881B-DD85915C6B9B}" srcOrd="0" destOrd="0" presId="urn:microsoft.com/office/officeart/2008/layout/HorizontalMultiLevelHierarchy"/>
    <dgm:cxn modelId="{98A9429E-1B0D-41E7-8757-A0FCCC44C855}" type="presParOf" srcId="{E29D1BFF-7E85-4187-881B-DD85915C6B9B}" destId="{85C42A8E-78C1-493C-AE09-4116B1266A10}" srcOrd="0" destOrd="0" presId="urn:microsoft.com/office/officeart/2008/layout/HorizontalMultiLevelHierarchy"/>
    <dgm:cxn modelId="{5B89DDEE-7596-4ECA-B64C-E85E384D3FC6}" type="presParOf" srcId="{E29D1BFF-7E85-4187-881B-DD85915C6B9B}" destId="{8AA0D99A-7137-421F-BE1F-7DDF46081F9E}" srcOrd="1" destOrd="0" presId="urn:microsoft.com/office/officeart/2008/layout/HorizontalMultiLevelHierarchy"/>
    <dgm:cxn modelId="{46532D0C-7CA3-493E-AABA-1CA61DED8622}" type="presParOf" srcId="{8AA0D99A-7137-421F-BE1F-7DDF46081F9E}" destId="{482F53AC-0267-4C1D-AD79-E291F34EA9D9}" srcOrd="0" destOrd="0" presId="urn:microsoft.com/office/officeart/2008/layout/HorizontalMultiLevelHierarchy"/>
    <dgm:cxn modelId="{A8FD16AC-E77B-488A-BFDE-3B01514104B5}" type="presParOf" srcId="{482F53AC-0267-4C1D-AD79-E291F34EA9D9}" destId="{26C38C49-3E38-4BA0-B6BF-ABDB9F3EED6A}" srcOrd="0" destOrd="0" presId="urn:microsoft.com/office/officeart/2008/layout/HorizontalMultiLevelHierarchy"/>
    <dgm:cxn modelId="{14D6A04C-354D-4B4B-ABDB-DAFD67A6DC58}" type="presParOf" srcId="{8AA0D99A-7137-421F-BE1F-7DDF46081F9E}" destId="{FC721378-D98A-4E70-A67B-BB383C1821DB}" srcOrd="1" destOrd="0" presId="urn:microsoft.com/office/officeart/2008/layout/HorizontalMultiLevelHierarchy"/>
    <dgm:cxn modelId="{A48AF546-97E0-4EC7-A97F-F011CB367372}" type="presParOf" srcId="{FC721378-D98A-4E70-A67B-BB383C1821DB}" destId="{DE09C25E-1437-4C17-8279-93D610F745EC}" srcOrd="0" destOrd="0" presId="urn:microsoft.com/office/officeart/2008/layout/HorizontalMultiLevelHierarchy"/>
    <dgm:cxn modelId="{CEDDB94C-425E-43CE-9EA1-E813FC8BF33E}" type="presParOf" srcId="{FC721378-D98A-4E70-A67B-BB383C1821DB}" destId="{1C2DFEDE-BB4F-4094-9BDE-29C01A6F8143}" srcOrd="1" destOrd="0" presId="urn:microsoft.com/office/officeart/2008/layout/HorizontalMultiLevelHierarchy"/>
    <dgm:cxn modelId="{1CACF910-AC67-4C37-878D-AE1704E11E75}" type="presParOf" srcId="{8AA0D99A-7137-421F-BE1F-7DDF46081F9E}" destId="{0EDEE5A5-1B04-4005-B415-2E2F15035F64}" srcOrd="2" destOrd="0" presId="urn:microsoft.com/office/officeart/2008/layout/HorizontalMultiLevelHierarchy"/>
    <dgm:cxn modelId="{7603D19F-D898-4100-BE7B-FC1E0D176CEB}" type="presParOf" srcId="{0EDEE5A5-1B04-4005-B415-2E2F15035F64}" destId="{C59AA431-E7DA-41A2-A407-A5F64B135485}" srcOrd="0" destOrd="0" presId="urn:microsoft.com/office/officeart/2008/layout/HorizontalMultiLevelHierarchy"/>
    <dgm:cxn modelId="{86950C37-4026-4F1A-944A-12257DF8F117}" type="presParOf" srcId="{8AA0D99A-7137-421F-BE1F-7DDF46081F9E}" destId="{E91CA6EC-68D6-45F9-B22A-9BE518BF7094}" srcOrd="3" destOrd="0" presId="urn:microsoft.com/office/officeart/2008/layout/HorizontalMultiLevelHierarchy"/>
    <dgm:cxn modelId="{8F6DB387-53BF-403D-AD36-EE47A43F047D}" type="presParOf" srcId="{E91CA6EC-68D6-45F9-B22A-9BE518BF7094}" destId="{A268AF64-D154-4FB9-B2EC-C386138B2A87}" srcOrd="0" destOrd="0" presId="urn:microsoft.com/office/officeart/2008/layout/HorizontalMultiLevelHierarchy"/>
    <dgm:cxn modelId="{5508FE08-101C-46A6-9770-8092C4458C07}" type="presParOf" srcId="{E91CA6EC-68D6-45F9-B22A-9BE518BF7094}" destId="{2C97D7B7-6D1F-4282-B910-786D1783AD7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71F673-8535-4730-B299-DFAD575B0EC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0C9EA8-EEA1-4A8C-A2E2-EB071DD16D81}">
      <dgm:prSet phldrT="[Текст]" custT="1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 vert="vert"/>
        <a:lstStyle/>
        <a:p>
          <a:r>
            <a:rPr lang="ru-RU" sz="1800" b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ЗАКАЗЧИКОМ</a:t>
          </a:r>
          <a:endParaRPr lang="ru-RU" sz="1800" b="1" dirty="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gm:t>
    </dgm:pt>
    <dgm:pt modelId="{FF7C117E-B587-4347-9F4E-91C13EA10BB5}" type="parTrans" cxnId="{D79DA3CA-3E38-4CE7-9C3E-151E95CC4145}">
      <dgm:prSet/>
      <dgm:spPr/>
      <dgm:t>
        <a:bodyPr/>
        <a:lstStyle/>
        <a:p>
          <a:endParaRPr lang="ru-RU"/>
        </a:p>
      </dgm:t>
    </dgm:pt>
    <dgm:pt modelId="{965A0BF3-223B-4B8E-A536-5BBF9F94B6F8}" type="sibTrans" cxnId="{D79DA3CA-3E38-4CE7-9C3E-151E95CC4145}">
      <dgm:prSet/>
      <dgm:spPr/>
      <dgm:t>
        <a:bodyPr/>
        <a:lstStyle/>
        <a:p>
          <a:endParaRPr lang="ru-RU"/>
        </a:p>
      </dgm:t>
    </dgm:pt>
    <dgm:pt modelId="{86CD600E-375E-4A97-94B1-34E87869F535}">
      <dgm:prSet phldrT="[Текст]"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600" b="1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в документации о закупке </a:t>
          </a:r>
          <a:r>
            <a:rPr lang="ru-RU" sz="16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установить требование о предоставлении информации о наименовании страны происхождения товара в составе заявки; </a:t>
          </a:r>
          <a:r>
            <a:rPr lang="ru-RU" sz="1600" b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в описании объекта закупки</a:t>
          </a:r>
          <a:r>
            <a:rPr lang="ru-RU" sz="16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 на выполнение работ, оказание услуг установить перечень </a:t>
          </a:r>
          <a:r>
            <a:rPr lang="ru-RU" sz="1600" b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ПОСТАВЛЯЕМЫХ</a:t>
          </a:r>
          <a:r>
            <a:rPr lang="ru-RU" sz="16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 товаров, в отношении которых должна быть указана страна происхождения товаров и конкретные показатели товара </a:t>
          </a:r>
          <a:r>
            <a:rPr lang="ru-RU" sz="1600" i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(например, в виде приложения к описанию объекта закупки), </a:t>
          </a:r>
          <a:r>
            <a:rPr lang="ru-RU" sz="1600" b="1" i="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в проекте контракта</a:t>
          </a:r>
          <a:r>
            <a:rPr lang="ru-RU" sz="1600" i="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 – предусмотреть тот же перечень поставляемых товаров (без значений)</a:t>
          </a:r>
          <a:r>
            <a:rPr lang="ru-RU" sz="1600" i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  </a:t>
          </a:r>
          <a:endParaRPr lang="ru-RU" sz="1600" i="1" dirty="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gm:t>
    </dgm:pt>
    <dgm:pt modelId="{310AAA7C-39EE-4E76-BBF9-25551C66B23B}" type="parTrans" cxnId="{224BCD0F-5B93-46E0-86C8-5B021682DFA6}">
      <dgm:prSet/>
      <dgm:spPr/>
      <dgm:t>
        <a:bodyPr/>
        <a:lstStyle/>
        <a:p>
          <a:endParaRPr lang="ru-RU"/>
        </a:p>
      </dgm:t>
    </dgm:pt>
    <dgm:pt modelId="{060D2CA9-9495-4CF9-8A9C-BBC520C414BB}" type="sibTrans" cxnId="{224BCD0F-5B93-46E0-86C8-5B021682DFA6}">
      <dgm:prSet/>
      <dgm:spPr/>
      <dgm:t>
        <a:bodyPr/>
        <a:lstStyle/>
        <a:p>
          <a:endParaRPr lang="ru-RU"/>
        </a:p>
      </dgm:t>
    </dgm:pt>
    <dgm:pt modelId="{49E5DDA0-09E2-478F-84F6-5B75E5C71B31}">
      <dgm:prSet phldrT="[Текст]"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1600" b="1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в проекте контракта</a:t>
          </a:r>
          <a:r>
            <a:rPr lang="ru-RU" sz="16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, который направляется на подписание участнику закупки, с которым заключается контракт </a:t>
          </a:r>
          <a:r>
            <a:rPr lang="ru-RU" sz="1600" i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(информация включается на основании заявки такого участника)</a:t>
          </a:r>
          <a:endParaRPr lang="ru-RU" sz="1600" i="1" dirty="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gm:t>
    </dgm:pt>
    <dgm:pt modelId="{8D5244FB-0E65-4D75-9B16-6D3C8D0D6083}" type="parTrans" cxnId="{34B49802-BD07-48DB-9985-D22950B2997A}">
      <dgm:prSet/>
      <dgm:spPr/>
      <dgm:t>
        <a:bodyPr/>
        <a:lstStyle/>
        <a:p>
          <a:endParaRPr lang="ru-RU"/>
        </a:p>
      </dgm:t>
    </dgm:pt>
    <dgm:pt modelId="{D6ACC63C-8CCF-41A9-A4AD-1F3921B12DD7}" type="sibTrans" cxnId="{34B49802-BD07-48DB-9985-D22950B2997A}">
      <dgm:prSet/>
      <dgm:spPr/>
      <dgm:t>
        <a:bodyPr/>
        <a:lstStyle/>
        <a:p>
          <a:endParaRPr lang="ru-RU"/>
        </a:p>
      </dgm:t>
    </dgm:pt>
    <dgm:pt modelId="{770959D1-A3B6-4999-A98D-A1CDEE502780}">
      <dgm:prSet phldrT="[Текст]"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в реестре контрактов, заключенных заказчиками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(в соответствии с </a:t>
          </a:r>
          <a:r>
            <a:rPr lang="ru-RU" sz="1600" b="0" dirty="0" err="1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пп</a:t>
          </a:r>
          <a:r>
            <a:rPr lang="ru-RU" sz="1600" b="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 «е» и «к» пункта 2 Правил, утвержденных Постановлением Правительства РФ от 28.11.2013 № 1084) </a:t>
          </a:r>
          <a:endParaRPr lang="ru-RU" sz="1600" b="0" dirty="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gm:t>
    </dgm:pt>
    <dgm:pt modelId="{DF70FA0E-B995-4F1B-A15F-85ADB187AE5E}" type="parTrans" cxnId="{0755DEBA-F0F1-4D04-B53D-A08D44ABFDAC}">
      <dgm:prSet/>
      <dgm:spPr/>
      <dgm:t>
        <a:bodyPr/>
        <a:lstStyle/>
        <a:p>
          <a:endParaRPr lang="ru-RU"/>
        </a:p>
      </dgm:t>
    </dgm:pt>
    <dgm:pt modelId="{6E70793E-CBAF-4152-93F6-E7F8F9CB64C9}" type="sibTrans" cxnId="{0755DEBA-F0F1-4D04-B53D-A08D44ABFDAC}">
      <dgm:prSet/>
      <dgm:spPr/>
      <dgm:t>
        <a:bodyPr/>
        <a:lstStyle/>
        <a:p>
          <a:endParaRPr lang="ru-RU"/>
        </a:p>
      </dgm:t>
    </dgm:pt>
    <dgm:pt modelId="{51DE384B-377E-4193-8E22-ECC04E5A4E6A}" type="pres">
      <dgm:prSet presAssocID="{4771F673-8535-4730-B299-DFAD575B0EC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62F93A-0416-45AF-94B2-5E84F98C0666}" type="pres">
      <dgm:prSet presAssocID="{540C9EA8-EEA1-4A8C-A2E2-EB071DD16D81}" presName="root1" presStyleCnt="0"/>
      <dgm:spPr/>
    </dgm:pt>
    <dgm:pt modelId="{71AEB448-8F71-49E9-B675-372A1015A30C}" type="pres">
      <dgm:prSet presAssocID="{540C9EA8-EEA1-4A8C-A2E2-EB071DD16D81}" presName="LevelOneTextNode" presStyleLbl="node0" presStyleIdx="0" presStyleCnt="1" custScaleX="457832" custScaleY="45541" custLinFactNeighborX="12724" custLinFactNeighborY="-66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516E80-0297-420C-8780-0F2226C552EE}" type="pres">
      <dgm:prSet presAssocID="{540C9EA8-EEA1-4A8C-A2E2-EB071DD16D81}" presName="level2hierChild" presStyleCnt="0"/>
      <dgm:spPr/>
    </dgm:pt>
    <dgm:pt modelId="{D88BD380-47EA-4DAA-9885-3ABDFA511CD8}" type="pres">
      <dgm:prSet presAssocID="{310AAA7C-39EE-4E76-BBF9-25551C66B23B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07BEC825-B521-48DB-8889-1FF18790885C}" type="pres">
      <dgm:prSet presAssocID="{310AAA7C-39EE-4E76-BBF9-25551C66B23B}" presName="connTx" presStyleLbl="parChTrans1D2" presStyleIdx="0" presStyleCnt="3"/>
      <dgm:spPr/>
      <dgm:t>
        <a:bodyPr/>
        <a:lstStyle/>
        <a:p>
          <a:endParaRPr lang="ru-RU"/>
        </a:p>
      </dgm:t>
    </dgm:pt>
    <dgm:pt modelId="{1F85503E-BAF4-485A-820A-3FC6ED2A781E}" type="pres">
      <dgm:prSet presAssocID="{86CD600E-375E-4A97-94B1-34E87869F535}" presName="root2" presStyleCnt="0"/>
      <dgm:spPr/>
    </dgm:pt>
    <dgm:pt modelId="{149D1A8E-5B3B-4D81-86A8-C5BC7A72C9D6}" type="pres">
      <dgm:prSet presAssocID="{86CD600E-375E-4A97-94B1-34E87869F535}" presName="LevelTwoTextNode" presStyleLbl="node2" presStyleIdx="0" presStyleCnt="3" custScaleX="472065" custScaleY="476150" custLinFactNeighborX="-186" custLinFactNeighborY="182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10073B-D16D-471F-AE2B-BE35C1BD04CA}" type="pres">
      <dgm:prSet presAssocID="{86CD600E-375E-4A97-94B1-34E87869F535}" presName="level3hierChild" presStyleCnt="0"/>
      <dgm:spPr/>
    </dgm:pt>
    <dgm:pt modelId="{FD2739E4-E03D-4B58-B98D-3C679F1AD07A}" type="pres">
      <dgm:prSet presAssocID="{8D5244FB-0E65-4D75-9B16-6D3C8D0D6083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2CB25593-A653-4E55-845E-484604EECE0F}" type="pres">
      <dgm:prSet presAssocID="{8D5244FB-0E65-4D75-9B16-6D3C8D0D6083}" presName="connTx" presStyleLbl="parChTrans1D2" presStyleIdx="1" presStyleCnt="3"/>
      <dgm:spPr/>
      <dgm:t>
        <a:bodyPr/>
        <a:lstStyle/>
        <a:p>
          <a:endParaRPr lang="ru-RU"/>
        </a:p>
      </dgm:t>
    </dgm:pt>
    <dgm:pt modelId="{A999039E-F316-49A7-B7DC-0C85464E641E}" type="pres">
      <dgm:prSet presAssocID="{49E5DDA0-09E2-478F-84F6-5B75E5C71B31}" presName="root2" presStyleCnt="0"/>
      <dgm:spPr/>
    </dgm:pt>
    <dgm:pt modelId="{C491BD60-3775-4F48-860D-BC284A1C2009}" type="pres">
      <dgm:prSet presAssocID="{49E5DDA0-09E2-478F-84F6-5B75E5C71B31}" presName="LevelTwoTextNode" presStyleLbl="node2" presStyleIdx="1" presStyleCnt="3" custScaleX="470856" custScaleY="198384" custLinFactNeighborX="1773" custLinFactNeighborY="149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893922B-84A3-4946-909B-DBE41A943013}" type="pres">
      <dgm:prSet presAssocID="{49E5DDA0-09E2-478F-84F6-5B75E5C71B31}" presName="level3hierChild" presStyleCnt="0"/>
      <dgm:spPr/>
    </dgm:pt>
    <dgm:pt modelId="{CA003475-A915-4F81-8DD0-F58DD0B50D9F}" type="pres">
      <dgm:prSet presAssocID="{DF70FA0E-B995-4F1B-A15F-85ADB187AE5E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23DCBB7C-1410-4034-A007-279E19F86078}" type="pres">
      <dgm:prSet presAssocID="{DF70FA0E-B995-4F1B-A15F-85ADB187AE5E}" presName="connTx" presStyleLbl="parChTrans1D2" presStyleIdx="2" presStyleCnt="3"/>
      <dgm:spPr/>
      <dgm:t>
        <a:bodyPr/>
        <a:lstStyle/>
        <a:p>
          <a:endParaRPr lang="ru-RU"/>
        </a:p>
      </dgm:t>
    </dgm:pt>
    <dgm:pt modelId="{107B9F1D-B3D0-49DC-B0C7-9B1D1FC974AE}" type="pres">
      <dgm:prSet presAssocID="{770959D1-A3B6-4999-A98D-A1CDEE502780}" presName="root2" presStyleCnt="0"/>
      <dgm:spPr/>
    </dgm:pt>
    <dgm:pt modelId="{F65F7E8A-D5D4-439C-AE4E-C720B6D13E27}" type="pres">
      <dgm:prSet presAssocID="{770959D1-A3B6-4999-A98D-A1CDEE502780}" presName="LevelTwoTextNode" presStyleLbl="node2" presStyleIdx="2" presStyleCnt="3" custScaleX="472542" custScaleY="190461" custLinFactNeighborX="5649" custLinFactNeighborY="476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43F85F-4C3D-4580-A366-67C39E861B9E}" type="pres">
      <dgm:prSet presAssocID="{770959D1-A3B6-4999-A98D-A1CDEE502780}" presName="level3hierChild" presStyleCnt="0"/>
      <dgm:spPr/>
    </dgm:pt>
  </dgm:ptLst>
  <dgm:cxnLst>
    <dgm:cxn modelId="{34B49802-BD07-48DB-9985-D22950B2997A}" srcId="{540C9EA8-EEA1-4A8C-A2E2-EB071DD16D81}" destId="{49E5DDA0-09E2-478F-84F6-5B75E5C71B31}" srcOrd="1" destOrd="0" parTransId="{8D5244FB-0E65-4D75-9B16-6D3C8D0D6083}" sibTransId="{D6ACC63C-8CCF-41A9-A4AD-1F3921B12DD7}"/>
    <dgm:cxn modelId="{449AC649-2A0B-4522-9280-FB65A0F7DF8E}" type="presOf" srcId="{4771F673-8535-4730-B299-DFAD575B0EC0}" destId="{51DE384B-377E-4193-8E22-ECC04E5A4E6A}" srcOrd="0" destOrd="0" presId="urn:microsoft.com/office/officeart/2008/layout/HorizontalMultiLevelHierarchy"/>
    <dgm:cxn modelId="{A1E2A6FE-89C6-4D24-9289-2C3F338B8EA6}" type="presOf" srcId="{540C9EA8-EEA1-4A8C-A2E2-EB071DD16D81}" destId="{71AEB448-8F71-49E9-B675-372A1015A30C}" srcOrd="0" destOrd="0" presId="urn:microsoft.com/office/officeart/2008/layout/HorizontalMultiLevelHierarchy"/>
    <dgm:cxn modelId="{2433AD8F-2168-449F-8300-823D7BA8644B}" type="presOf" srcId="{8D5244FB-0E65-4D75-9B16-6D3C8D0D6083}" destId="{2CB25593-A653-4E55-845E-484604EECE0F}" srcOrd="1" destOrd="0" presId="urn:microsoft.com/office/officeart/2008/layout/HorizontalMultiLevelHierarchy"/>
    <dgm:cxn modelId="{6E761A83-0975-42E0-B3F6-D9650942617B}" type="presOf" srcId="{310AAA7C-39EE-4E76-BBF9-25551C66B23B}" destId="{07BEC825-B521-48DB-8889-1FF18790885C}" srcOrd="1" destOrd="0" presId="urn:microsoft.com/office/officeart/2008/layout/HorizontalMultiLevelHierarchy"/>
    <dgm:cxn modelId="{224BCD0F-5B93-46E0-86C8-5B021682DFA6}" srcId="{540C9EA8-EEA1-4A8C-A2E2-EB071DD16D81}" destId="{86CD600E-375E-4A97-94B1-34E87869F535}" srcOrd="0" destOrd="0" parTransId="{310AAA7C-39EE-4E76-BBF9-25551C66B23B}" sibTransId="{060D2CA9-9495-4CF9-8A9C-BBC520C414BB}"/>
    <dgm:cxn modelId="{81CE07CA-7785-4F97-AA96-72480D47AF5F}" type="presOf" srcId="{86CD600E-375E-4A97-94B1-34E87869F535}" destId="{149D1A8E-5B3B-4D81-86A8-C5BC7A72C9D6}" srcOrd="0" destOrd="0" presId="urn:microsoft.com/office/officeart/2008/layout/HorizontalMultiLevelHierarchy"/>
    <dgm:cxn modelId="{0755DEBA-F0F1-4D04-B53D-A08D44ABFDAC}" srcId="{540C9EA8-EEA1-4A8C-A2E2-EB071DD16D81}" destId="{770959D1-A3B6-4999-A98D-A1CDEE502780}" srcOrd="2" destOrd="0" parTransId="{DF70FA0E-B995-4F1B-A15F-85ADB187AE5E}" sibTransId="{6E70793E-CBAF-4152-93F6-E7F8F9CB64C9}"/>
    <dgm:cxn modelId="{D34E3DC0-4987-44BD-8D5E-DFA6D034DBCC}" type="presOf" srcId="{8D5244FB-0E65-4D75-9B16-6D3C8D0D6083}" destId="{FD2739E4-E03D-4B58-B98D-3C679F1AD07A}" srcOrd="0" destOrd="0" presId="urn:microsoft.com/office/officeart/2008/layout/HorizontalMultiLevelHierarchy"/>
    <dgm:cxn modelId="{3A5F4BDB-54F9-4C33-836D-BF0EFEC3C54C}" type="presOf" srcId="{DF70FA0E-B995-4F1B-A15F-85ADB187AE5E}" destId="{CA003475-A915-4F81-8DD0-F58DD0B50D9F}" srcOrd="0" destOrd="0" presId="urn:microsoft.com/office/officeart/2008/layout/HorizontalMultiLevelHierarchy"/>
    <dgm:cxn modelId="{80E8C5DA-524A-45C9-B59C-33AC5ACFB6AA}" type="presOf" srcId="{DF70FA0E-B995-4F1B-A15F-85ADB187AE5E}" destId="{23DCBB7C-1410-4034-A007-279E19F86078}" srcOrd="1" destOrd="0" presId="urn:microsoft.com/office/officeart/2008/layout/HorizontalMultiLevelHierarchy"/>
    <dgm:cxn modelId="{D79DA3CA-3E38-4CE7-9C3E-151E95CC4145}" srcId="{4771F673-8535-4730-B299-DFAD575B0EC0}" destId="{540C9EA8-EEA1-4A8C-A2E2-EB071DD16D81}" srcOrd="0" destOrd="0" parTransId="{FF7C117E-B587-4347-9F4E-91C13EA10BB5}" sibTransId="{965A0BF3-223B-4B8E-A536-5BBF9F94B6F8}"/>
    <dgm:cxn modelId="{1C9FEE63-9141-4C50-806E-E417923A13BC}" type="presOf" srcId="{770959D1-A3B6-4999-A98D-A1CDEE502780}" destId="{F65F7E8A-D5D4-439C-AE4E-C720B6D13E27}" srcOrd="0" destOrd="0" presId="urn:microsoft.com/office/officeart/2008/layout/HorizontalMultiLevelHierarchy"/>
    <dgm:cxn modelId="{A7C2B1B1-7A97-41AA-9133-704467312783}" type="presOf" srcId="{49E5DDA0-09E2-478F-84F6-5B75E5C71B31}" destId="{C491BD60-3775-4F48-860D-BC284A1C2009}" srcOrd="0" destOrd="0" presId="urn:microsoft.com/office/officeart/2008/layout/HorizontalMultiLevelHierarchy"/>
    <dgm:cxn modelId="{54A94C63-A0AC-435C-916B-D424C9BEB6DB}" type="presOf" srcId="{310AAA7C-39EE-4E76-BBF9-25551C66B23B}" destId="{D88BD380-47EA-4DAA-9885-3ABDFA511CD8}" srcOrd="0" destOrd="0" presId="urn:microsoft.com/office/officeart/2008/layout/HorizontalMultiLevelHierarchy"/>
    <dgm:cxn modelId="{E5199D87-7414-49AE-BDF0-DAB182382E85}" type="presParOf" srcId="{51DE384B-377E-4193-8E22-ECC04E5A4E6A}" destId="{AD62F93A-0416-45AF-94B2-5E84F98C0666}" srcOrd="0" destOrd="0" presId="urn:microsoft.com/office/officeart/2008/layout/HorizontalMultiLevelHierarchy"/>
    <dgm:cxn modelId="{65F44409-3367-4570-8E94-B71F506602CC}" type="presParOf" srcId="{AD62F93A-0416-45AF-94B2-5E84F98C0666}" destId="{71AEB448-8F71-49E9-B675-372A1015A30C}" srcOrd="0" destOrd="0" presId="urn:microsoft.com/office/officeart/2008/layout/HorizontalMultiLevelHierarchy"/>
    <dgm:cxn modelId="{F6FCB5D1-05C3-4395-9958-001AB1AC5B8C}" type="presParOf" srcId="{AD62F93A-0416-45AF-94B2-5E84F98C0666}" destId="{1A516E80-0297-420C-8780-0F2226C552EE}" srcOrd="1" destOrd="0" presId="urn:microsoft.com/office/officeart/2008/layout/HorizontalMultiLevelHierarchy"/>
    <dgm:cxn modelId="{F25A8E6E-C58A-4380-920C-5444D840A1D0}" type="presParOf" srcId="{1A516E80-0297-420C-8780-0F2226C552EE}" destId="{D88BD380-47EA-4DAA-9885-3ABDFA511CD8}" srcOrd="0" destOrd="0" presId="urn:microsoft.com/office/officeart/2008/layout/HorizontalMultiLevelHierarchy"/>
    <dgm:cxn modelId="{C74522BB-BB2A-4EA6-99BE-C28D8D0EF6B7}" type="presParOf" srcId="{D88BD380-47EA-4DAA-9885-3ABDFA511CD8}" destId="{07BEC825-B521-48DB-8889-1FF18790885C}" srcOrd="0" destOrd="0" presId="urn:microsoft.com/office/officeart/2008/layout/HorizontalMultiLevelHierarchy"/>
    <dgm:cxn modelId="{133992D1-F109-47C4-8129-C65A8FB1FE67}" type="presParOf" srcId="{1A516E80-0297-420C-8780-0F2226C552EE}" destId="{1F85503E-BAF4-485A-820A-3FC6ED2A781E}" srcOrd="1" destOrd="0" presId="urn:microsoft.com/office/officeart/2008/layout/HorizontalMultiLevelHierarchy"/>
    <dgm:cxn modelId="{E913B523-45CE-4511-93D2-9D4CC7EE932C}" type="presParOf" srcId="{1F85503E-BAF4-485A-820A-3FC6ED2A781E}" destId="{149D1A8E-5B3B-4D81-86A8-C5BC7A72C9D6}" srcOrd="0" destOrd="0" presId="urn:microsoft.com/office/officeart/2008/layout/HorizontalMultiLevelHierarchy"/>
    <dgm:cxn modelId="{E9411537-B227-4CD7-A6D9-5C2736F0581F}" type="presParOf" srcId="{1F85503E-BAF4-485A-820A-3FC6ED2A781E}" destId="{A310073B-D16D-471F-AE2B-BE35C1BD04CA}" srcOrd="1" destOrd="0" presId="urn:microsoft.com/office/officeart/2008/layout/HorizontalMultiLevelHierarchy"/>
    <dgm:cxn modelId="{D1551ACD-F941-4A48-807A-F11FD9EC8736}" type="presParOf" srcId="{1A516E80-0297-420C-8780-0F2226C552EE}" destId="{FD2739E4-E03D-4B58-B98D-3C679F1AD07A}" srcOrd="2" destOrd="0" presId="urn:microsoft.com/office/officeart/2008/layout/HorizontalMultiLevelHierarchy"/>
    <dgm:cxn modelId="{C8FD7306-4EF2-4AAC-9DD7-277021F6760B}" type="presParOf" srcId="{FD2739E4-E03D-4B58-B98D-3C679F1AD07A}" destId="{2CB25593-A653-4E55-845E-484604EECE0F}" srcOrd="0" destOrd="0" presId="urn:microsoft.com/office/officeart/2008/layout/HorizontalMultiLevelHierarchy"/>
    <dgm:cxn modelId="{9D0F35B7-401E-494B-90B6-F80BC321041B}" type="presParOf" srcId="{1A516E80-0297-420C-8780-0F2226C552EE}" destId="{A999039E-F316-49A7-B7DC-0C85464E641E}" srcOrd="3" destOrd="0" presId="urn:microsoft.com/office/officeart/2008/layout/HorizontalMultiLevelHierarchy"/>
    <dgm:cxn modelId="{064AFA19-D8CB-4488-BD9F-44ECE4B93EBF}" type="presParOf" srcId="{A999039E-F316-49A7-B7DC-0C85464E641E}" destId="{C491BD60-3775-4F48-860D-BC284A1C2009}" srcOrd="0" destOrd="0" presId="urn:microsoft.com/office/officeart/2008/layout/HorizontalMultiLevelHierarchy"/>
    <dgm:cxn modelId="{C4B57B7E-DD27-4E98-910C-EFE28E65835D}" type="presParOf" srcId="{A999039E-F316-49A7-B7DC-0C85464E641E}" destId="{A893922B-84A3-4946-909B-DBE41A943013}" srcOrd="1" destOrd="0" presId="urn:microsoft.com/office/officeart/2008/layout/HorizontalMultiLevelHierarchy"/>
    <dgm:cxn modelId="{20F72FB8-00B7-4B66-B1A3-F40AD667873D}" type="presParOf" srcId="{1A516E80-0297-420C-8780-0F2226C552EE}" destId="{CA003475-A915-4F81-8DD0-F58DD0B50D9F}" srcOrd="4" destOrd="0" presId="urn:microsoft.com/office/officeart/2008/layout/HorizontalMultiLevelHierarchy"/>
    <dgm:cxn modelId="{CD9583AA-6DA5-48ED-9585-B9CBBDDBB848}" type="presParOf" srcId="{CA003475-A915-4F81-8DD0-F58DD0B50D9F}" destId="{23DCBB7C-1410-4034-A007-279E19F86078}" srcOrd="0" destOrd="0" presId="urn:microsoft.com/office/officeart/2008/layout/HorizontalMultiLevelHierarchy"/>
    <dgm:cxn modelId="{A9583065-83C2-405F-A2B3-B5396597EBE8}" type="presParOf" srcId="{1A516E80-0297-420C-8780-0F2226C552EE}" destId="{107B9F1D-B3D0-49DC-B0C7-9B1D1FC974AE}" srcOrd="5" destOrd="0" presId="urn:microsoft.com/office/officeart/2008/layout/HorizontalMultiLevelHierarchy"/>
    <dgm:cxn modelId="{07C7DA9B-3711-47C8-84D8-7ECEBDE839B1}" type="presParOf" srcId="{107B9F1D-B3D0-49DC-B0C7-9B1D1FC974AE}" destId="{F65F7E8A-D5D4-439C-AE4E-C720B6D13E27}" srcOrd="0" destOrd="0" presId="urn:microsoft.com/office/officeart/2008/layout/HorizontalMultiLevelHierarchy"/>
    <dgm:cxn modelId="{C440FBF7-5FCB-44C6-BA98-9D342180AF43}" type="presParOf" srcId="{107B9F1D-B3D0-49DC-B0C7-9B1D1FC974AE}" destId="{7443F85F-4C3D-4580-A366-67C39E861B9E}" srcOrd="1" destOrd="0" presId="urn:microsoft.com/office/officeart/2008/layout/HorizontalMultiLevelHierarchy"/>
  </dgm:cxnLst>
  <dgm:bg>
    <a:noFill/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749527-7185-4687-B364-6988EB391D1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8DDA08E-C10B-4898-80AB-1E2CF1795A36}">
      <dgm:prSet phldrT="[Текст]" custT="1"/>
      <dgm:spPr>
        <a:solidFill>
          <a:schemeClr val="accent1"/>
        </a:solidFill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Заказчики ВПРАВЕ </a:t>
          </a:r>
        </a:p>
        <a:p>
          <a:pPr>
            <a:spcAft>
              <a:spcPts val="0"/>
            </a:spcAft>
          </a:pPr>
          <a:r>
            <a:rPr lang="ru-RU" sz="1600" b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заключить контракт жизненного цикла:</a:t>
          </a:r>
          <a:endParaRPr lang="ru-RU" sz="1600" b="1" dirty="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gm:t>
    </dgm:pt>
    <dgm:pt modelId="{DA5F9459-71F1-4B0B-A9C6-F0D7FC39C69F}" type="parTrans" cxnId="{7FE0FC80-5C6B-474E-A0EC-CA341880F317}">
      <dgm:prSet/>
      <dgm:spPr/>
      <dgm:t>
        <a:bodyPr/>
        <a:lstStyle/>
        <a:p>
          <a:endParaRPr lang="ru-RU"/>
        </a:p>
      </dgm:t>
    </dgm:pt>
    <dgm:pt modelId="{5DA34D98-8A8B-400B-A739-DC37CDA65E7E}" type="sibTrans" cxnId="{7FE0FC80-5C6B-474E-A0EC-CA341880F317}">
      <dgm:prSet/>
      <dgm:spPr/>
      <dgm:t>
        <a:bodyPr/>
        <a:lstStyle/>
        <a:p>
          <a:endParaRPr lang="ru-RU"/>
        </a:p>
      </dgm:t>
    </dgm:pt>
    <dgm:pt modelId="{A180D218-50D6-4C05-8E73-41C840DFB1DD}">
      <dgm:prSet phldrT="[Текст]" custT="1"/>
      <dgm:spPr>
        <a:solidFill>
          <a:schemeClr val="bg2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>
            <a:spcAft>
              <a:spcPts val="0"/>
            </a:spcAft>
          </a:pPr>
          <a:r>
            <a:rPr lang="ru-RU" sz="16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в случаях, предусмотренных ПП РФ от 28.11.2013 № 1087 </a:t>
          </a:r>
          <a:endParaRPr lang="ru-RU" sz="1600" dirty="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gm:t>
    </dgm:pt>
    <dgm:pt modelId="{BE0B632B-0E23-45CA-A140-F60F26036B2F}" type="parTrans" cxnId="{03F57607-7D05-421A-802F-ADFE47984FAD}">
      <dgm:prSet/>
      <dgm:spPr/>
      <dgm:t>
        <a:bodyPr/>
        <a:lstStyle/>
        <a:p>
          <a:endParaRPr lang="ru-RU"/>
        </a:p>
      </dgm:t>
    </dgm:pt>
    <dgm:pt modelId="{81812C3A-CC49-46BE-8815-AAB1C9924114}" type="sibTrans" cxnId="{03F57607-7D05-421A-802F-ADFE47984FAD}">
      <dgm:prSet/>
      <dgm:spPr/>
      <dgm:t>
        <a:bodyPr/>
        <a:lstStyle/>
        <a:p>
          <a:endParaRPr lang="ru-RU"/>
        </a:p>
      </dgm:t>
    </dgm:pt>
    <dgm:pt modelId="{2C5AA696-A836-45F1-AD58-5DDD4480D7AB}">
      <dgm:prSet phldrT="[Текст]" custT="1"/>
      <dgm:spPr>
        <a:solidFill>
          <a:schemeClr val="bg2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361950" indent="0" algn="ctr">
            <a:spcAft>
              <a:spcPts val="0"/>
            </a:spcAft>
          </a:pPr>
          <a:r>
            <a:rPr lang="ru-RU" sz="16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при поставке  </a:t>
          </a:r>
          <a:r>
            <a:rPr lang="ru-RU" sz="1600" b="1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НОВЫХ МАШИН И ОБОРУДОВАНИЯ</a:t>
          </a:r>
          <a:r>
            <a:rPr lang="ru-RU" sz="16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   с последующим их обслуживанием, при необходимости эксплуатацией в течение срока службы, ремонтом и (или) утилизацией (п.8.2 ч.1 ст.3, ч.16 ст.34)</a:t>
          </a:r>
          <a:endParaRPr lang="ru-RU" sz="1600" dirty="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gm:t>
    </dgm:pt>
    <dgm:pt modelId="{88097A91-44EB-4F69-B151-3A0B9AED6455}" type="parTrans" cxnId="{CC28B03F-F81A-4080-95D9-4B27F1341B6E}">
      <dgm:prSet/>
      <dgm:spPr/>
      <dgm:t>
        <a:bodyPr/>
        <a:lstStyle/>
        <a:p>
          <a:endParaRPr lang="ru-RU"/>
        </a:p>
      </dgm:t>
    </dgm:pt>
    <dgm:pt modelId="{7C3538E4-F7E5-4D32-96D4-BCFCF2AE07BA}" type="sibTrans" cxnId="{CC28B03F-F81A-4080-95D9-4B27F1341B6E}">
      <dgm:prSet/>
      <dgm:spPr/>
      <dgm:t>
        <a:bodyPr/>
        <a:lstStyle/>
        <a:p>
          <a:endParaRPr lang="ru-RU"/>
        </a:p>
      </dgm:t>
    </dgm:pt>
    <dgm:pt modelId="{A0C02FB9-B0EA-4988-8436-AE41FF8CCF2C}" type="pres">
      <dgm:prSet presAssocID="{71749527-7185-4687-B364-6988EB391D1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8344B8-DF60-4111-8A50-68D913766414}" type="pres">
      <dgm:prSet presAssocID="{C8DDA08E-C10B-4898-80AB-1E2CF1795A36}" presName="root1" presStyleCnt="0"/>
      <dgm:spPr/>
    </dgm:pt>
    <dgm:pt modelId="{6BB65481-E2EE-4301-B604-7463E444685B}" type="pres">
      <dgm:prSet presAssocID="{C8DDA08E-C10B-4898-80AB-1E2CF1795A36}" presName="LevelOneTextNode" presStyleLbl="node0" presStyleIdx="0" presStyleCnt="1" custScaleX="190895" custScaleY="150802" custLinFactNeighborX="-1586" custLinFactNeighborY="-321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D6BB6C-4504-45C9-B0ED-5B893E7DFD9A}" type="pres">
      <dgm:prSet presAssocID="{C8DDA08E-C10B-4898-80AB-1E2CF1795A36}" presName="level2hierChild" presStyleCnt="0"/>
      <dgm:spPr/>
    </dgm:pt>
    <dgm:pt modelId="{5CEC83CB-D622-4266-805C-F7B1D2E2050A}" type="pres">
      <dgm:prSet presAssocID="{BE0B632B-0E23-45CA-A140-F60F26036B2F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2FE53490-FEB4-47F2-8121-9CC1CBE53249}" type="pres">
      <dgm:prSet presAssocID="{BE0B632B-0E23-45CA-A140-F60F26036B2F}" presName="connTx" presStyleLbl="parChTrans1D2" presStyleIdx="0" presStyleCnt="2"/>
      <dgm:spPr/>
      <dgm:t>
        <a:bodyPr/>
        <a:lstStyle/>
        <a:p>
          <a:endParaRPr lang="ru-RU"/>
        </a:p>
      </dgm:t>
    </dgm:pt>
    <dgm:pt modelId="{6296B712-BFD3-4127-8D61-BF74A9EC0BA9}" type="pres">
      <dgm:prSet presAssocID="{A180D218-50D6-4C05-8E73-41C840DFB1DD}" presName="root2" presStyleCnt="0"/>
      <dgm:spPr/>
    </dgm:pt>
    <dgm:pt modelId="{9E11DC06-8E0E-45AA-B76F-414E248AF09E}" type="pres">
      <dgm:prSet presAssocID="{A180D218-50D6-4C05-8E73-41C840DFB1DD}" presName="LevelTwoTextNode" presStyleLbl="node2" presStyleIdx="0" presStyleCnt="2" custScaleX="165955" custScaleY="155169" custLinFactNeighborX="-6442" custLinFactNeighborY="-370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55E763-6CF5-4ECA-A8EC-F3507AF70FF4}" type="pres">
      <dgm:prSet presAssocID="{A180D218-50D6-4C05-8E73-41C840DFB1DD}" presName="level3hierChild" presStyleCnt="0"/>
      <dgm:spPr/>
    </dgm:pt>
    <dgm:pt modelId="{E718B977-6071-4BEE-B1C1-DB561C5C5572}" type="pres">
      <dgm:prSet presAssocID="{88097A91-44EB-4F69-B151-3A0B9AED6455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1DB42E1F-4B33-412A-A1A5-474B777DCEE2}" type="pres">
      <dgm:prSet presAssocID="{88097A91-44EB-4F69-B151-3A0B9AED6455}" presName="connTx" presStyleLbl="parChTrans1D2" presStyleIdx="1" presStyleCnt="2"/>
      <dgm:spPr/>
      <dgm:t>
        <a:bodyPr/>
        <a:lstStyle/>
        <a:p>
          <a:endParaRPr lang="ru-RU"/>
        </a:p>
      </dgm:t>
    </dgm:pt>
    <dgm:pt modelId="{7EC999B7-4A16-46C3-BAEE-C4F4648181CE}" type="pres">
      <dgm:prSet presAssocID="{2C5AA696-A836-45F1-AD58-5DDD4480D7AB}" presName="root2" presStyleCnt="0"/>
      <dgm:spPr/>
    </dgm:pt>
    <dgm:pt modelId="{AD618F49-B6F8-41D7-9B44-489144C517C7}" type="pres">
      <dgm:prSet presAssocID="{2C5AA696-A836-45F1-AD58-5DDD4480D7AB}" presName="LevelTwoTextNode" presStyleLbl="node2" presStyleIdx="1" presStyleCnt="2" custScaleX="475552" custScaleY="165760" custLinFactNeighborX="-9035" custLinFactNeighborY="-17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646E4CE-1D02-4AA4-A25C-F3EE4F885119}" type="pres">
      <dgm:prSet presAssocID="{2C5AA696-A836-45F1-AD58-5DDD4480D7AB}" presName="level3hierChild" presStyleCnt="0"/>
      <dgm:spPr/>
    </dgm:pt>
  </dgm:ptLst>
  <dgm:cxnLst>
    <dgm:cxn modelId="{F2D755EF-FFA5-4564-94F6-A1173111B79F}" type="presOf" srcId="{2C5AA696-A836-45F1-AD58-5DDD4480D7AB}" destId="{AD618F49-B6F8-41D7-9B44-489144C517C7}" srcOrd="0" destOrd="0" presId="urn:microsoft.com/office/officeart/2005/8/layout/hierarchy2"/>
    <dgm:cxn modelId="{7FE0FC80-5C6B-474E-A0EC-CA341880F317}" srcId="{71749527-7185-4687-B364-6988EB391D18}" destId="{C8DDA08E-C10B-4898-80AB-1E2CF1795A36}" srcOrd="0" destOrd="0" parTransId="{DA5F9459-71F1-4B0B-A9C6-F0D7FC39C69F}" sibTransId="{5DA34D98-8A8B-400B-A739-DC37CDA65E7E}"/>
    <dgm:cxn modelId="{03F57607-7D05-421A-802F-ADFE47984FAD}" srcId="{C8DDA08E-C10B-4898-80AB-1E2CF1795A36}" destId="{A180D218-50D6-4C05-8E73-41C840DFB1DD}" srcOrd="0" destOrd="0" parTransId="{BE0B632B-0E23-45CA-A140-F60F26036B2F}" sibTransId="{81812C3A-CC49-46BE-8815-AAB1C9924114}"/>
    <dgm:cxn modelId="{8BE52482-7BEA-447A-88FB-1B969BBAAEC6}" type="presOf" srcId="{A180D218-50D6-4C05-8E73-41C840DFB1DD}" destId="{9E11DC06-8E0E-45AA-B76F-414E248AF09E}" srcOrd="0" destOrd="0" presId="urn:microsoft.com/office/officeart/2005/8/layout/hierarchy2"/>
    <dgm:cxn modelId="{CC28B03F-F81A-4080-95D9-4B27F1341B6E}" srcId="{C8DDA08E-C10B-4898-80AB-1E2CF1795A36}" destId="{2C5AA696-A836-45F1-AD58-5DDD4480D7AB}" srcOrd="1" destOrd="0" parTransId="{88097A91-44EB-4F69-B151-3A0B9AED6455}" sibTransId="{7C3538E4-F7E5-4D32-96D4-BCFCF2AE07BA}"/>
    <dgm:cxn modelId="{94BD6AB1-0DE4-4694-B5F7-FE023D382D5A}" type="presOf" srcId="{BE0B632B-0E23-45CA-A140-F60F26036B2F}" destId="{5CEC83CB-D622-4266-805C-F7B1D2E2050A}" srcOrd="0" destOrd="0" presId="urn:microsoft.com/office/officeart/2005/8/layout/hierarchy2"/>
    <dgm:cxn modelId="{FB4F3CE8-BE5E-4072-ABDA-3B878421DAB1}" type="presOf" srcId="{88097A91-44EB-4F69-B151-3A0B9AED6455}" destId="{E718B977-6071-4BEE-B1C1-DB561C5C5572}" srcOrd="0" destOrd="0" presId="urn:microsoft.com/office/officeart/2005/8/layout/hierarchy2"/>
    <dgm:cxn modelId="{F2C4C0B4-CE4A-43FE-B472-8F8E015CA1A2}" type="presOf" srcId="{88097A91-44EB-4F69-B151-3A0B9AED6455}" destId="{1DB42E1F-4B33-412A-A1A5-474B777DCEE2}" srcOrd="1" destOrd="0" presId="urn:microsoft.com/office/officeart/2005/8/layout/hierarchy2"/>
    <dgm:cxn modelId="{C4F0B79F-4DA4-4998-B57D-F30A8CC00CA9}" type="presOf" srcId="{71749527-7185-4687-B364-6988EB391D18}" destId="{A0C02FB9-B0EA-4988-8436-AE41FF8CCF2C}" srcOrd="0" destOrd="0" presId="urn:microsoft.com/office/officeart/2005/8/layout/hierarchy2"/>
    <dgm:cxn modelId="{BE55728E-259D-42EA-BED9-290BA871517D}" type="presOf" srcId="{C8DDA08E-C10B-4898-80AB-1E2CF1795A36}" destId="{6BB65481-E2EE-4301-B604-7463E444685B}" srcOrd="0" destOrd="0" presId="urn:microsoft.com/office/officeart/2005/8/layout/hierarchy2"/>
    <dgm:cxn modelId="{04BEABF4-1EA5-4661-9002-87FE41985CB8}" type="presOf" srcId="{BE0B632B-0E23-45CA-A140-F60F26036B2F}" destId="{2FE53490-FEB4-47F2-8121-9CC1CBE53249}" srcOrd="1" destOrd="0" presId="urn:microsoft.com/office/officeart/2005/8/layout/hierarchy2"/>
    <dgm:cxn modelId="{792EB5C3-EDE2-419C-BEEE-A3A2E8579031}" type="presParOf" srcId="{A0C02FB9-B0EA-4988-8436-AE41FF8CCF2C}" destId="{208344B8-DF60-4111-8A50-68D913766414}" srcOrd="0" destOrd="0" presId="urn:microsoft.com/office/officeart/2005/8/layout/hierarchy2"/>
    <dgm:cxn modelId="{5E3D0CB5-F0DB-4867-BB65-517450FB0042}" type="presParOf" srcId="{208344B8-DF60-4111-8A50-68D913766414}" destId="{6BB65481-E2EE-4301-B604-7463E444685B}" srcOrd="0" destOrd="0" presId="urn:microsoft.com/office/officeart/2005/8/layout/hierarchy2"/>
    <dgm:cxn modelId="{1B668BA2-3BD3-48E2-BEEE-3BB9B53BB23F}" type="presParOf" srcId="{208344B8-DF60-4111-8A50-68D913766414}" destId="{31D6BB6C-4504-45C9-B0ED-5B893E7DFD9A}" srcOrd="1" destOrd="0" presId="urn:microsoft.com/office/officeart/2005/8/layout/hierarchy2"/>
    <dgm:cxn modelId="{8A7FD94B-8A86-4784-AB60-11A5B1D8A665}" type="presParOf" srcId="{31D6BB6C-4504-45C9-B0ED-5B893E7DFD9A}" destId="{5CEC83CB-D622-4266-805C-F7B1D2E2050A}" srcOrd="0" destOrd="0" presId="urn:microsoft.com/office/officeart/2005/8/layout/hierarchy2"/>
    <dgm:cxn modelId="{27290C37-1AAA-4BDA-A4AC-CC27CD27BA13}" type="presParOf" srcId="{5CEC83CB-D622-4266-805C-F7B1D2E2050A}" destId="{2FE53490-FEB4-47F2-8121-9CC1CBE53249}" srcOrd="0" destOrd="0" presId="urn:microsoft.com/office/officeart/2005/8/layout/hierarchy2"/>
    <dgm:cxn modelId="{7E7F317D-B899-4313-9E5E-2BAA935CD9DE}" type="presParOf" srcId="{31D6BB6C-4504-45C9-B0ED-5B893E7DFD9A}" destId="{6296B712-BFD3-4127-8D61-BF74A9EC0BA9}" srcOrd="1" destOrd="0" presId="urn:microsoft.com/office/officeart/2005/8/layout/hierarchy2"/>
    <dgm:cxn modelId="{4B964280-8F5F-43D8-896B-751170C06CBA}" type="presParOf" srcId="{6296B712-BFD3-4127-8D61-BF74A9EC0BA9}" destId="{9E11DC06-8E0E-45AA-B76F-414E248AF09E}" srcOrd="0" destOrd="0" presId="urn:microsoft.com/office/officeart/2005/8/layout/hierarchy2"/>
    <dgm:cxn modelId="{FF676A33-7C96-49F1-AA20-19F2B027D6ED}" type="presParOf" srcId="{6296B712-BFD3-4127-8D61-BF74A9EC0BA9}" destId="{1755E763-6CF5-4ECA-A8EC-F3507AF70FF4}" srcOrd="1" destOrd="0" presId="urn:microsoft.com/office/officeart/2005/8/layout/hierarchy2"/>
    <dgm:cxn modelId="{D19F46A2-5CDA-46D0-B030-DEDD01E1EC25}" type="presParOf" srcId="{31D6BB6C-4504-45C9-B0ED-5B893E7DFD9A}" destId="{E718B977-6071-4BEE-B1C1-DB561C5C5572}" srcOrd="2" destOrd="0" presId="urn:microsoft.com/office/officeart/2005/8/layout/hierarchy2"/>
    <dgm:cxn modelId="{4DB56171-5791-4ECC-9771-FAC276BC87E1}" type="presParOf" srcId="{E718B977-6071-4BEE-B1C1-DB561C5C5572}" destId="{1DB42E1F-4B33-412A-A1A5-474B777DCEE2}" srcOrd="0" destOrd="0" presId="urn:microsoft.com/office/officeart/2005/8/layout/hierarchy2"/>
    <dgm:cxn modelId="{8F8B1ED9-AEFB-4BA5-9719-1404980EDD5F}" type="presParOf" srcId="{31D6BB6C-4504-45C9-B0ED-5B893E7DFD9A}" destId="{7EC999B7-4A16-46C3-BAEE-C4F4648181CE}" srcOrd="3" destOrd="0" presId="urn:microsoft.com/office/officeart/2005/8/layout/hierarchy2"/>
    <dgm:cxn modelId="{DC54C364-F8C8-4934-AA4F-29A8F5FBF4A1}" type="presParOf" srcId="{7EC999B7-4A16-46C3-BAEE-C4F4648181CE}" destId="{AD618F49-B6F8-41D7-9B44-489144C517C7}" srcOrd="0" destOrd="0" presId="urn:microsoft.com/office/officeart/2005/8/layout/hierarchy2"/>
    <dgm:cxn modelId="{A6B7C133-BA53-488F-AFDE-1F25845F52CD}" type="presParOf" srcId="{7EC999B7-4A16-46C3-BAEE-C4F4648181CE}" destId="{5646E4CE-1D02-4AA4-A25C-F3EE4F885119}" srcOrd="1" destOrd="0" presId="urn:microsoft.com/office/officeart/2005/8/layout/hierarchy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BC60E9-D190-4E03-A6E4-773F1F66026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2DA600-7182-40B8-974F-2DA53F043D89}">
      <dgm:prSet phldrT="[Текст]" custT="1"/>
      <dgm:spPr>
        <a:solidFill>
          <a:schemeClr val="accent1">
            <a:lumMod val="20000"/>
            <a:lumOff val="8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algn="just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 1 ЯНВАРЯ 2020 ГОДА</a:t>
          </a:r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вступило в силу 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Распоряжение Правительства РФ от 12.10.2019 № 2406-р</a:t>
          </a:r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которым  утверждён перечень жизненно необходимых и важнейших лекарственных препаратов на 2020 год, а также перечень дорогостоящих лекарств, лекарств для обеспечения отдельных категорий граждан и минимальный ассортимент лекарств, необходимых для оказания медицинской помощи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FEC7A28-63DD-48A1-8AF1-26CCFDD9A426}" type="parTrans" cxnId="{139ECA2F-1EDD-44F0-9EA6-882D25D45EE6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3D8A281-5864-42D9-AA7C-5E2B82744A81}" type="sibTrans" cxnId="{139ECA2F-1EDD-44F0-9EA6-882D25D45EE6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E1B8137-F5A7-4E3E-B024-5BED43C56813}">
      <dgm:prSet phldrT="[Текст]" cust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algn="just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 4 ЯНВАРЯ 2020 ГОДА</a:t>
          </a:r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действуют новые правила определения НМЦК на поставку лекарств, утвержденные 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Приказом Минздрава России от 19.12.2019 № 1064н (</a:t>
          </a:r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Приказ Минздрава от 26.10.2017 № 871н и Приказ Минздрава от 26.06.2018 № 386н 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утратили силу</a:t>
          </a:r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B4B71A-7743-4E88-8DE9-A8A49DDF2D94}" type="parTrans" cxnId="{9C30E5A5-7193-4D1B-B383-C8391F21042B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B24F9F1-EED3-4DEA-916A-4DFCEF5F17E9}" type="sibTrans" cxnId="{9C30E5A5-7193-4D1B-B383-C8391F21042B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9F0457D-B40E-4BD9-A2C6-4C2E69CA9322}">
      <dgm:prSet/>
      <dgm:spPr/>
      <dgm:t>
        <a:bodyPr/>
        <a:lstStyle/>
        <a:p>
          <a:endParaRPr lang="ru-RU" dirty="0"/>
        </a:p>
      </dgm:t>
    </dgm:pt>
    <dgm:pt modelId="{2851950A-C6A0-4233-9D00-B7763B2EDD23}" type="parTrans" cxnId="{71A2ACA1-DCD9-4D10-A36E-C3C6517D54E1}">
      <dgm:prSet/>
      <dgm:spPr/>
      <dgm:t>
        <a:bodyPr/>
        <a:lstStyle/>
        <a:p>
          <a:endParaRPr lang="ru-RU"/>
        </a:p>
      </dgm:t>
    </dgm:pt>
    <dgm:pt modelId="{1669E293-BABA-43BF-8F98-F425436B61CA}" type="sibTrans" cxnId="{71A2ACA1-DCD9-4D10-A36E-C3C6517D54E1}">
      <dgm:prSet/>
      <dgm:spPr/>
      <dgm:t>
        <a:bodyPr/>
        <a:lstStyle/>
        <a:p>
          <a:endParaRPr lang="ru-RU"/>
        </a:p>
      </dgm:t>
    </dgm:pt>
    <dgm:pt modelId="{9156DF9D-E297-4D62-B509-37B5A048E3C2}" type="pres">
      <dgm:prSet presAssocID="{A4BC60E9-D190-4E03-A6E4-773F1F66026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22F770-FA79-46C4-B31D-B42C9E2014B6}" type="pres">
      <dgm:prSet presAssocID="{DF2DA600-7182-40B8-974F-2DA53F043D89}" presName="parentLin" presStyleCnt="0"/>
      <dgm:spPr/>
    </dgm:pt>
    <dgm:pt modelId="{5ACEB21D-47AC-467F-AF92-785BE85EB25F}" type="pres">
      <dgm:prSet presAssocID="{DF2DA600-7182-40B8-974F-2DA53F043D89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59EC4E4A-FE83-447C-A24E-0B01D94B95CF}" type="pres">
      <dgm:prSet presAssocID="{DF2DA600-7182-40B8-974F-2DA53F043D89}" presName="parentText" presStyleLbl="node1" presStyleIdx="0" presStyleCnt="2" custScaleX="126554" custScaleY="2069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926790-AAE7-48D5-902F-E438CA518A4A}" type="pres">
      <dgm:prSet presAssocID="{DF2DA600-7182-40B8-974F-2DA53F043D89}" presName="negativeSpace" presStyleCnt="0"/>
      <dgm:spPr/>
    </dgm:pt>
    <dgm:pt modelId="{2F22A139-A550-49DC-9BC4-DA0E1929816F}" type="pres">
      <dgm:prSet presAssocID="{DF2DA600-7182-40B8-974F-2DA53F043D89}" presName="childText" presStyleLbl="conFgAcc1" presStyleIdx="0" presStyleCnt="2" custScaleY="143243" custLinFactNeighborY="-65634">
        <dgm:presLayoutVars>
          <dgm:bulletEnabled val="1"/>
        </dgm:presLayoutVars>
      </dgm:prSet>
      <dgm:spPr/>
    </dgm:pt>
    <dgm:pt modelId="{E0A6DAB5-7B2F-4734-A30A-EB3F4E64AE85}" type="pres">
      <dgm:prSet presAssocID="{03D8A281-5864-42D9-AA7C-5E2B82744A81}" presName="spaceBetweenRectangles" presStyleCnt="0"/>
      <dgm:spPr/>
    </dgm:pt>
    <dgm:pt modelId="{FEAC360B-586C-4A23-925D-A5479A5D6CCB}" type="pres">
      <dgm:prSet presAssocID="{BE1B8137-F5A7-4E3E-B024-5BED43C56813}" presName="parentLin" presStyleCnt="0"/>
      <dgm:spPr/>
    </dgm:pt>
    <dgm:pt modelId="{A0BFB26C-9FFD-43C1-B71B-CC687475A4AF}" type="pres">
      <dgm:prSet presAssocID="{BE1B8137-F5A7-4E3E-B024-5BED43C56813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F77BD20C-FAD4-48DD-9898-AF19B6C0E6AA}" type="pres">
      <dgm:prSet presAssocID="{BE1B8137-F5A7-4E3E-B024-5BED43C56813}" presName="parentText" presStyleLbl="node1" presStyleIdx="1" presStyleCnt="2" custScaleX="125081" custScaleY="188509" custLinFactNeighborX="9444" custLinFactNeighborY="-739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426650-9A1B-4F4F-8A6A-5B8E96B92083}" type="pres">
      <dgm:prSet presAssocID="{BE1B8137-F5A7-4E3E-B024-5BED43C56813}" presName="negativeSpace" presStyleCnt="0"/>
      <dgm:spPr/>
    </dgm:pt>
    <dgm:pt modelId="{DFC9062A-81C4-4BE6-860D-925154AF5F15}" type="pres">
      <dgm:prSet presAssocID="{BE1B8137-F5A7-4E3E-B024-5BED43C56813}" presName="childText" presStyleLbl="conFgAcc1" presStyleIdx="1" presStyleCnt="2" custFlipVert="1" custScaleY="153159" custLinFactY="-37513" custLinFactNeighborX="-11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9ECA2F-1EDD-44F0-9EA6-882D25D45EE6}" srcId="{A4BC60E9-D190-4E03-A6E4-773F1F66026E}" destId="{DF2DA600-7182-40B8-974F-2DA53F043D89}" srcOrd="0" destOrd="0" parTransId="{8FEC7A28-63DD-48A1-8AF1-26CCFDD9A426}" sibTransId="{03D8A281-5864-42D9-AA7C-5E2B82744A81}"/>
    <dgm:cxn modelId="{43AFC0EE-7481-4F15-9446-666CC371166E}" type="presOf" srcId="{BE1B8137-F5A7-4E3E-B024-5BED43C56813}" destId="{F77BD20C-FAD4-48DD-9898-AF19B6C0E6AA}" srcOrd="1" destOrd="0" presId="urn:microsoft.com/office/officeart/2005/8/layout/list1"/>
    <dgm:cxn modelId="{9C30E5A5-7193-4D1B-B383-C8391F21042B}" srcId="{A4BC60E9-D190-4E03-A6E4-773F1F66026E}" destId="{BE1B8137-F5A7-4E3E-B024-5BED43C56813}" srcOrd="1" destOrd="0" parTransId="{71B4B71A-7743-4E88-8DE9-A8A49DDF2D94}" sibTransId="{CB24F9F1-EED3-4DEA-916A-4DFCEF5F17E9}"/>
    <dgm:cxn modelId="{57619462-DE5A-407C-9CB9-2201D60C42AF}" type="presOf" srcId="{DF2DA600-7182-40B8-974F-2DA53F043D89}" destId="{59EC4E4A-FE83-447C-A24E-0B01D94B95CF}" srcOrd="1" destOrd="0" presId="urn:microsoft.com/office/officeart/2005/8/layout/list1"/>
    <dgm:cxn modelId="{71A2ACA1-DCD9-4D10-A36E-C3C6517D54E1}" srcId="{BE1B8137-F5A7-4E3E-B024-5BED43C56813}" destId="{29F0457D-B40E-4BD9-A2C6-4C2E69CA9322}" srcOrd="0" destOrd="0" parTransId="{2851950A-C6A0-4233-9D00-B7763B2EDD23}" sibTransId="{1669E293-BABA-43BF-8F98-F425436B61CA}"/>
    <dgm:cxn modelId="{1AD1289D-0043-4088-9C9E-471F01BAABDB}" type="presOf" srcId="{A4BC60E9-D190-4E03-A6E4-773F1F66026E}" destId="{9156DF9D-E297-4D62-B509-37B5A048E3C2}" srcOrd="0" destOrd="0" presId="urn:microsoft.com/office/officeart/2005/8/layout/list1"/>
    <dgm:cxn modelId="{C8E8B79B-D471-474A-90CC-F6B0D460A15F}" type="presOf" srcId="{29F0457D-B40E-4BD9-A2C6-4C2E69CA9322}" destId="{DFC9062A-81C4-4BE6-860D-925154AF5F15}" srcOrd="0" destOrd="0" presId="urn:microsoft.com/office/officeart/2005/8/layout/list1"/>
    <dgm:cxn modelId="{19357F6B-7659-4654-A370-DAC414A7A4F8}" type="presOf" srcId="{DF2DA600-7182-40B8-974F-2DA53F043D89}" destId="{5ACEB21D-47AC-467F-AF92-785BE85EB25F}" srcOrd="0" destOrd="0" presId="urn:microsoft.com/office/officeart/2005/8/layout/list1"/>
    <dgm:cxn modelId="{C9416ADA-2C86-4553-9A12-2B664134EAA0}" type="presOf" srcId="{BE1B8137-F5A7-4E3E-B024-5BED43C56813}" destId="{A0BFB26C-9FFD-43C1-B71B-CC687475A4AF}" srcOrd="0" destOrd="0" presId="urn:microsoft.com/office/officeart/2005/8/layout/list1"/>
    <dgm:cxn modelId="{F95390D0-CD4E-4962-B7FF-399A8AFFAEF5}" type="presParOf" srcId="{9156DF9D-E297-4D62-B509-37B5A048E3C2}" destId="{0C22F770-FA79-46C4-B31D-B42C9E2014B6}" srcOrd="0" destOrd="0" presId="urn:microsoft.com/office/officeart/2005/8/layout/list1"/>
    <dgm:cxn modelId="{659D5830-A053-4574-8B14-472F26B18CB6}" type="presParOf" srcId="{0C22F770-FA79-46C4-B31D-B42C9E2014B6}" destId="{5ACEB21D-47AC-467F-AF92-785BE85EB25F}" srcOrd="0" destOrd="0" presId="urn:microsoft.com/office/officeart/2005/8/layout/list1"/>
    <dgm:cxn modelId="{47506519-8A8C-4C0D-B2FA-4FEA866E1167}" type="presParOf" srcId="{0C22F770-FA79-46C4-B31D-B42C9E2014B6}" destId="{59EC4E4A-FE83-447C-A24E-0B01D94B95CF}" srcOrd="1" destOrd="0" presId="urn:microsoft.com/office/officeart/2005/8/layout/list1"/>
    <dgm:cxn modelId="{4BF61951-6EC4-432C-AAE6-BF5046F6069F}" type="presParOf" srcId="{9156DF9D-E297-4D62-B509-37B5A048E3C2}" destId="{C1926790-AAE7-48D5-902F-E438CA518A4A}" srcOrd="1" destOrd="0" presId="urn:microsoft.com/office/officeart/2005/8/layout/list1"/>
    <dgm:cxn modelId="{14E26DFB-7572-4374-8401-3D1D1858F445}" type="presParOf" srcId="{9156DF9D-E297-4D62-B509-37B5A048E3C2}" destId="{2F22A139-A550-49DC-9BC4-DA0E1929816F}" srcOrd="2" destOrd="0" presId="urn:microsoft.com/office/officeart/2005/8/layout/list1"/>
    <dgm:cxn modelId="{31CF4E0C-639E-4B70-A794-641B3E7E0D4B}" type="presParOf" srcId="{9156DF9D-E297-4D62-B509-37B5A048E3C2}" destId="{E0A6DAB5-7B2F-4734-A30A-EB3F4E64AE85}" srcOrd="3" destOrd="0" presId="urn:microsoft.com/office/officeart/2005/8/layout/list1"/>
    <dgm:cxn modelId="{ED686B37-7314-48DD-B522-BA66EA6B190B}" type="presParOf" srcId="{9156DF9D-E297-4D62-B509-37B5A048E3C2}" destId="{FEAC360B-586C-4A23-925D-A5479A5D6CCB}" srcOrd="4" destOrd="0" presId="urn:microsoft.com/office/officeart/2005/8/layout/list1"/>
    <dgm:cxn modelId="{9CDA4793-CFB3-478A-9BF8-F7BA254A3154}" type="presParOf" srcId="{FEAC360B-586C-4A23-925D-A5479A5D6CCB}" destId="{A0BFB26C-9FFD-43C1-B71B-CC687475A4AF}" srcOrd="0" destOrd="0" presId="urn:microsoft.com/office/officeart/2005/8/layout/list1"/>
    <dgm:cxn modelId="{5CF75CFA-3628-42B2-9AC1-A297792DBE0E}" type="presParOf" srcId="{FEAC360B-586C-4A23-925D-A5479A5D6CCB}" destId="{F77BD20C-FAD4-48DD-9898-AF19B6C0E6AA}" srcOrd="1" destOrd="0" presId="urn:microsoft.com/office/officeart/2005/8/layout/list1"/>
    <dgm:cxn modelId="{18204BB7-0F46-4CDA-B414-DCB3625440D5}" type="presParOf" srcId="{9156DF9D-E297-4D62-B509-37B5A048E3C2}" destId="{CA426650-9A1B-4F4F-8A6A-5B8E96B92083}" srcOrd="5" destOrd="0" presId="urn:microsoft.com/office/officeart/2005/8/layout/list1"/>
    <dgm:cxn modelId="{391C6F54-94CC-4A09-9568-683AF8095C80}" type="presParOf" srcId="{9156DF9D-E297-4D62-B509-37B5A048E3C2}" destId="{DFC9062A-81C4-4BE6-860D-925154AF5F1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1849EE5-506B-40D6-905B-06BEFE85B38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34DD05C-79A7-469A-9199-B964E344AE84}">
      <dgm:prSet phldrT="[Текст]" custT="1"/>
      <dgm:spPr>
        <a:solidFill>
          <a:schemeClr val="accent1">
            <a:lumMod val="20000"/>
            <a:lumOff val="80000"/>
          </a:schemeClr>
        </a:solidFill>
        <a:scene3d>
          <a:camera prst="orthographicFront"/>
          <a:lightRig rig="threePt" dir="t"/>
        </a:scene3d>
        <a:sp3d>
          <a:bevelT w="114300" prst="hardEdge"/>
        </a:sp3d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ст. 103 Закона № 44-ФЗ </a:t>
          </a:r>
          <a:endParaRPr lang="ru-RU" sz="1600" b="1" dirty="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gm:t>
    </dgm:pt>
    <dgm:pt modelId="{B2462C2F-B6C3-4631-8CD7-A7D79694938D}" type="parTrans" cxnId="{4FC4E4BA-5BD6-491F-B076-98A0C94F5E4C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gm:t>
    </dgm:pt>
    <dgm:pt modelId="{F2DAA902-7546-4377-96D6-A60BFC3F6B22}" type="sibTrans" cxnId="{4FC4E4BA-5BD6-491F-B076-98A0C94F5E4C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 sz="160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gm:t>
    </dgm:pt>
    <dgm:pt modelId="{3F45448E-55F7-4D68-A4D8-1F36C5DB255E}">
      <dgm:prSet phldrT="[Текст]" custT="1"/>
      <dgm:spPr>
        <a:solidFill>
          <a:schemeClr val="accent1">
            <a:lumMod val="20000"/>
            <a:lumOff val="80000"/>
          </a:schemeClr>
        </a:solidFill>
        <a:scene3d>
          <a:camera prst="orthographicFront"/>
          <a:lightRig rig="threePt" dir="t"/>
        </a:scene3d>
        <a:sp3d>
          <a:bevelT w="114300" prst="hardEdge"/>
        </a:sp3d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ПП РФ                     от 28.11.2013                   № 1084	</a:t>
          </a:r>
          <a:endParaRPr lang="ru-RU" sz="1600" b="1" dirty="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gm:t>
    </dgm:pt>
    <dgm:pt modelId="{0C633902-0FEF-40AE-A356-4F574B16AD54}" type="parTrans" cxnId="{93D3FE80-9B23-4102-B6CE-758A5B771970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gm:t>
    </dgm:pt>
    <dgm:pt modelId="{020B5E1B-6E30-46DC-9D72-8A1CBEC43D6B}" type="sibTrans" cxnId="{93D3FE80-9B23-4102-B6CE-758A5B771970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 sz="160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gm:t>
    </dgm:pt>
    <dgm:pt modelId="{CD47550D-25E4-44A4-9BA2-D0EED1EEE129}">
      <dgm:prSet phldrT="[Текст]" custT="1"/>
      <dgm:spPr>
        <a:solidFill>
          <a:schemeClr val="accent1">
            <a:lumMod val="20000"/>
            <a:lumOff val="80000"/>
          </a:schemeClr>
        </a:solidFill>
        <a:scene3d>
          <a:camera prst="orthographicFront"/>
          <a:lightRig rig="threePt" dir="t"/>
        </a:scene3d>
        <a:sp3d>
          <a:bevelT w="114300" prst="hardEdge"/>
        </a:sp3d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Приказ Минфина России от 19.07.2019              № 113н</a:t>
          </a:r>
          <a:endParaRPr lang="ru-RU" sz="1600" b="1" dirty="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gm:t>
    </dgm:pt>
    <dgm:pt modelId="{B652A91F-1AA2-4E8E-BBC0-B96D65C3EC54}" type="parTrans" cxnId="{BDDC30DB-54CF-4C25-BC9D-09C1419C130C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gm:t>
    </dgm:pt>
    <dgm:pt modelId="{DDD126F2-7D64-4926-AB7A-E3043FBA8934}" type="sibTrans" cxnId="{BDDC30DB-54CF-4C25-BC9D-09C1419C130C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gm:t>
    </dgm:pt>
    <dgm:pt modelId="{69E73265-05BE-49A2-986C-D51D1526C181}" type="pres">
      <dgm:prSet presAssocID="{E1849EE5-506B-40D6-905B-06BEFE85B381}" presName="Name0" presStyleCnt="0">
        <dgm:presLayoutVars>
          <dgm:dir/>
          <dgm:resizeHandles val="exact"/>
        </dgm:presLayoutVars>
      </dgm:prSet>
      <dgm:spPr/>
    </dgm:pt>
    <dgm:pt modelId="{3BCC0FE8-AB45-44CE-8257-85DC78B8D778}" type="pres">
      <dgm:prSet presAssocID="{534DD05C-79A7-469A-9199-B964E344AE84}" presName="node" presStyleLbl="node1" presStyleIdx="0" presStyleCnt="3" custLinFactNeighborX="158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C30121-14EC-418D-8E47-C82E2CB9EF09}" type="pres">
      <dgm:prSet presAssocID="{F2DAA902-7546-4377-96D6-A60BFC3F6B22}" presName="sibTrans" presStyleLbl="sibTrans2D1" presStyleIdx="0" presStyleCnt="2"/>
      <dgm:spPr/>
      <dgm:t>
        <a:bodyPr/>
        <a:lstStyle/>
        <a:p>
          <a:endParaRPr lang="ru-RU"/>
        </a:p>
      </dgm:t>
    </dgm:pt>
    <dgm:pt modelId="{BE347146-4F6D-4044-B51C-0D32B86E0FDD}" type="pres">
      <dgm:prSet presAssocID="{F2DAA902-7546-4377-96D6-A60BFC3F6B22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7C2FD552-8354-4FE2-A20D-04FB886D3C96}" type="pres">
      <dgm:prSet presAssocID="{3F45448E-55F7-4D68-A4D8-1F36C5DB255E}" presName="node" presStyleLbl="node1" presStyleIdx="1" presStyleCnt="3" custLinFactNeighborX="100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58F4A1-99AD-415E-AA74-E06BA1B8DEAF}" type="pres">
      <dgm:prSet presAssocID="{020B5E1B-6E30-46DC-9D72-8A1CBEC43D6B}" presName="sibTrans" presStyleLbl="sibTrans2D1" presStyleIdx="1" presStyleCnt="2" custLinFactNeighborX="27210"/>
      <dgm:spPr/>
      <dgm:t>
        <a:bodyPr/>
        <a:lstStyle/>
        <a:p>
          <a:endParaRPr lang="ru-RU"/>
        </a:p>
      </dgm:t>
    </dgm:pt>
    <dgm:pt modelId="{62549A14-D854-478B-9D7D-3729783B2966}" type="pres">
      <dgm:prSet presAssocID="{020B5E1B-6E30-46DC-9D72-8A1CBEC43D6B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5A2CCB2C-BB7C-4C56-8B92-E3F7D8BA1D55}" type="pres">
      <dgm:prSet presAssocID="{CD47550D-25E4-44A4-9BA2-D0EED1EEE12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79D13E-2871-4F95-8AE0-B5E39906EC33}" type="presOf" srcId="{F2DAA902-7546-4377-96D6-A60BFC3F6B22}" destId="{83C30121-14EC-418D-8E47-C82E2CB9EF09}" srcOrd="0" destOrd="0" presId="urn:microsoft.com/office/officeart/2005/8/layout/process1"/>
    <dgm:cxn modelId="{BDDC30DB-54CF-4C25-BC9D-09C1419C130C}" srcId="{E1849EE5-506B-40D6-905B-06BEFE85B381}" destId="{CD47550D-25E4-44A4-9BA2-D0EED1EEE129}" srcOrd="2" destOrd="0" parTransId="{B652A91F-1AA2-4E8E-BBC0-B96D65C3EC54}" sibTransId="{DDD126F2-7D64-4926-AB7A-E3043FBA8934}"/>
    <dgm:cxn modelId="{4F98475A-965E-4256-B835-3A34204923F7}" type="presOf" srcId="{E1849EE5-506B-40D6-905B-06BEFE85B381}" destId="{69E73265-05BE-49A2-986C-D51D1526C181}" srcOrd="0" destOrd="0" presId="urn:microsoft.com/office/officeart/2005/8/layout/process1"/>
    <dgm:cxn modelId="{4FC4E4BA-5BD6-491F-B076-98A0C94F5E4C}" srcId="{E1849EE5-506B-40D6-905B-06BEFE85B381}" destId="{534DD05C-79A7-469A-9199-B964E344AE84}" srcOrd="0" destOrd="0" parTransId="{B2462C2F-B6C3-4631-8CD7-A7D79694938D}" sibTransId="{F2DAA902-7546-4377-96D6-A60BFC3F6B22}"/>
    <dgm:cxn modelId="{93D3FE80-9B23-4102-B6CE-758A5B771970}" srcId="{E1849EE5-506B-40D6-905B-06BEFE85B381}" destId="{3F45448E-55F7-4D68-A4D8-1F36C5DB255E}" srcOrd="1" destOrd="0" parTransId="{0C633902-0FEF-40AE-A356-4F574B16AD54}" sibTransId="{020B5E1B-6E30-46DC-9D72-8A1CBEC43D6B}"/>
    <dgm:cxn modelId="{49176E86-21F1-4E33-A619-5F1B975DABF3}" type="presOf" srcId="{3F45448E-55F7-4D68-A4D8-1F36C5DB255E}" destId="{7C2FD552-8354-4FE2-A20D-04FB886D3C96}" srcOrd="0" destOrd="0" presId="urn:microsoft.com/office/officeart/2005/8/layout/process1"/>
    <dgm:cxn modelId="{FA015A8B-0F85-4EB9-9D42-CB9B3ED836BC}" type="presOf" srcId="{020B5E1B-6E30-46DC-9D72-8A1CBEC43D6B}" destId="{62549A14-D854-478B-9D7D-3729783B2966}" srcOrd="1" destOrd="0" presId="urn:microsoft.com/office/officeart/2005/8/layout/process1"/>
    <dgm:cxn modelId="{915F7D1C-5B62-4C5D-84AE-628089B7A11A}" type="presOf" srcId="{F2DAA902-7546-4377-96D6-A60BFC3F6B22}" destId="{BE347146-4F6D-4044-B51C-0D32B86E0FDD}" srcOrd="1" destOrd="0" presId="urn:microsoft.com/office/officeart/2005/8/layout/process1"/>
    <dgm:cxn modelId="{1F548E65-48F1-45D4-8653-156F2A353239}" type="presOf" srcId="{020B5E1B-6E30-46DC-9D72-8A1CBEC43D6B}" destId="{1958F4A1-99AD-415E-AA74-E06BA1B8DEAF}" srcOrd="0" destOrd="0" presId="urn:microsoft.com/office/officeart/2005/8/layout/process1"/>
    <dgm:cxn modelId="{E23AD3E5-6C4B-4C06-81BE-9E3611E9AF58}" type="presOf" srcId="{CD47550D-25E4-44A4-9BA2-D0EED1EEE129}" destId="{5A2CCB2C-BB7C-4C56-8B92-E3F7D8BA1D55}" srcOrd="0" destOrd="0" presId="urn:microsoft.com/office/officeart/2005/8/layout/process1"/>
    <dgm:cxn modelId="{7A6E9188-2CE3-41DB-8F0C-B07E15E0E5BE}" type="presOf" srcId="{534DD05C-79A7-469A-9199-B964E344AE84}" destId="{3BCC0FE8-AB45-44CE-8257-85DC78B8D778}" srcOrd="0" destOrd="0" presId="urn:microsoft.com/office/officeart/2005/8/layout/process1"/>
    <dgm:cxn modelId="{5E9B3E3A-F623-4FB8-AE5D-F8860B2E07F3}" type="presParOf" srcId="{69E73265-05BE-49A2-986C-D51D1526C181}" destId="{3BCC0FE8-AB45-44CE-8257-85DC78B8D778}" srcOrd="0" destOrd="0" presId="urn:microsoft.com/office/officeart/2005/8/layout/process1"/>
    <dgm:cxn modelId="{D6D891E3-6F3B-45C7-B870-2E9C618A01C2}" type="presParOf" srcId="{69E73265-05BE-49A2-986C-D51D1526C181}" destId="{83C30121-14EC-418D-8E47-C82E2CB9EF09}" srcOrd="1" destOrd="0" presId="urn:microsoft.com/office/officeart/2005/8/layout/process1"/>
    <dgm:cxn modelId="{BA7EBD4B-A70A-4DD3-9D26-4AEFEB8DCE5F}" type="presParOf" srcId="{83C30121-14EC-418D-8E47-C82E2CB9EF09}" destId="{BE347146-4F6D-4044-B51C-0D32B86E0FDD}" srcOrd="0" destOrd="0" presId="urn:microsoft.com/office/officeart/2005/8/layout/process1"/>
    <dgm:cxn modelId="{853F4DC1-2276-4EBB-A15B-E7C6A07821A1}" type="presParOf" srcId="{69E73265-05BE-49A2-986C-D51D1526C181}" destId="{7C2FD552-8354-4FE2-A20D-04FB886D3C96}" srcOrd="2" destOrd="0" presId="urn:microsoft.com/office/officeart/2005/8/layout/process1"/>
    <dgm:cxn modelId="{66B82B87-B624-4B0C-83FA-6C59489FA65F}" type="presParOf" srcId="{69E73265-05BE-49A2-986C-D51D1526C181}" destId="{1958F4A1-99AD-415E-AA74-E06BA1B8DEAF}" srcOrd="3" destOrd="0" presId="urn:microsoft.com/office/officeart/2005/8/layout/process1"/>
    <dgm:cxn modelId="{09F50E25-4F6F-4BF9-A88B-72269B9C4702}" type="presParOf" srcId="{1958F4A1-99AD-415E-AA74-E06BA1B8DEAF}" destId="{62549A14-D854-478B-9D7D-3729783B2966}" srcOrd="0" destOrd="0" presId="urn:microsoft.com/office/officeart/2005/8/layout/process1"/>
    <dgm:cxn modelId="{EB8FC63A-7CB5-4BCF-ABE4-C597002F3869}" type="presParOf" srcId="{69E73265-05BE-49A2-986C-D51D1526C181}" destId="{5A2CCB2C-BB7C-4C56-8B92-E3F7D8BA1D55}" srcOrd="4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C0AFC-CCC0-4020-800C-B06AB002B45B}">
      <dsp:nvSpPr>
        <dsp:cNvPr id="0" name=""/>
        <dsp:cNvSpPr/>
      </dsp:nvSpPr>
      <dsp:spPr>
        <a:xfrm>
          <a:off x="2163392" y="-9959"/>
          <a:ext cx="4062511" cy="7670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КОНКРЕТНЫЕ ПОКАЗАТЕЛИ ТОВАРА </a:t>
          </a:r>
        </a:p>
      </dsp:txBody>
      <dsp:txXfrm>
        <a:off x="2185857" y="12506"/>
        <a:ext cx="4017581" cy="722073"/>
      </dsp:txXfrm>
    </dsp:sp>
    <dsp:sp modelId="{51024ED4-B2F0-4ACC-987C-0942C2852911}">
      <dsp:nvSpPr>
        <dsp:cNvPr id="0" name=""/>
        <dsp:cNvSpPr/>
      </dsp:nvSpPr>
      <dsp:spPr>
        <a:xfrm rot="1714817">
          <a:off x="5132946" y="763401"/>
          <a:ext cx="285503" cy="22534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5200550" y="808470"/>
        <a:ext cx="150296" cy="135207"/>
      </dsp:txXfrm>
    </dsp:sp>
    <dsp:sp modelId="{81741A93-7AF4-4D05-BE63-E2AB43EE47C1}">
      <dsp:nvSpPr>
        <dsp:cNvPr id="0" name=""/>
        <dsp:cNvSpPr/>
      </dsp:nvSpPr>
      <dsp:spPr>
        <a:xfrm>
          <a:off x="4476059" y="978494"/>
          <a:ext cx="3648593" cy="1084354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 осуществлении закупки </a:t>
          </a:r>
          <a:r>
            <a:rPr lang="ru-RU" sz="1600" b="1" i="0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ТОВАРА</a:t>
          </a:r>
          <a:r>
            <a:rPr lang="ru-RU" sz="1600" b="0" i="0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в том числе </a:t>
          </a:r>
          <a:r>
            <a:rPr lang="ru-RU" sz="1600" b="1" i="0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ПОСТАВЛЯЕМОГО</a:t>
          </a:r>
          <a:r>
            <a:rPr lang="ru-RU" sz="1600" b="0" i="0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заказчику при выполнении закупаемых работ, оказании закупаемых услуг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07819" y="1010254"/>
        <a:ext cx="3585073" cy="1020834"/>
      </dsp:txXfrm>
    </dsp:sp>
    <dsp:sp modelId="{CFB58F69-B77D-4BDE-B942-73E5B23E06B9}">
      <dsp:nvSpPr>
        <dsp:cNvPr id="0" name=""/>
        <dsp:cNvSpPr/>
      </dsp:nvSpPr>
      <dsp:spPr>
        <a:xfrm rot="10802087">
          <a:off x="3886033" y="1404872"/>
          <a:ext cx="370326" cy="22889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3954701" y="1450651"/>
        <a:ext cx="232990" cy="137335"/>
      </dsp:txXfrm>
    </dsp:sp>
    <dsp:sp modelId="{18BEACBE-6BA9-4A90-80E6-A0613397335F}">
      <dsp:nvSpPr>
        <dsp:cNvPr id="0" name=""/>
        <dsp:cNvSpPr/>
      </dsp:nvSpPr>
      <dsp:spPr>
        <a:xfrm>
          <a:off x="285507" y="992821"/>
          <a:ext cx="3380826" cy="105045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u="none" strike="sngStrik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 осуществлении закупки товара или закупки работы, услуги, для выполнения, оказания которых </a:t>
          </a:r>
          <a:r>
            <a:rPr lang="ru-RU" sz="1600" b="1" i="0" u="none" strike="sngStrik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ИСПОЛЬЗУЕТСЯ ТОВАР</a:t>
          </a:r>
          <a:r>
            <a:rPr lang="ru-RU" sz="1600" b="0" i="0" u="none" strike="sngStrik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</a:t>
          </a:r>
          <a:endParaRPr lang="ru-RU" sz="1600" b="0" i="0" u="none" strike="sngStrike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6274" y="1023588"/>
        <a:ext cx="3319292" cy="988918"/>
      </dsp:txXfrm>
    </dsp:sp>
    <dsp:sp modelId="{7C0BDE0D-FB0F-43E5-A8F6-281C9AABB0D7}">
      <dsp:nvSpPr>
        <dsp:cNvPr id="0" name=""/>
        <dsp:cNvSpPr/>
      </dsp:nvSpPr>
      <dsp:spPr>
        <a:xfrm rot="19962814">
          <a:off x="2745983" y="746647"/>
          <a:ext cx="318058" cy="23979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2817921" y="794606"/>
        <a:ext cx="174182" cy="1438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DEE5A5-1B04-4005-B415-2E2F15035F64}">
      <dsp:nvSpPr>
        <dsp:cNvPr id="0" name=""/>
        <dsp:cNvSpPr/>
      </dsp:nvSpPr>
      <dsp:spPr>
        <a:xfrm>
          <a:off x="1763878" y="1014044"/>
          <a:ext cx="2205754" cy="809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02877" y="0"/>
              </a:lnTo>
              <a:lnTo>
                <a:pt x="1102877" y="809325"/>
              </a:lnTo>
              <a:lnTo>
                <a:pt x="2205754" y="8093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08017" y="1359968"/>
        <a:ext cx="117477" cy="117477"/>
      </dsp:txXfrm>
    </dsp:sp>
    <dsp:sp modelId="{482F53AC-0267-4C1D-AD79-E291F34EA9D9}">
      <dsp:nvSpPr>
        <dsp:cNvPr id="0" name=""/>
        <dsp:cNvSpPr/>
      </dsp:nvSpPr>
      <dsp:spPr>
        <a:xfrm>
          <a:off x="1763878" y="612706"/>
          <a:ext cx="1111642" cy="401337"/>
        </a:xfrm>
        <a:custGeom>
          <a:avLst/>
          <a:gdLst/>
          <a:ahLst/>
          <a:cxnLst/>
          <a:rect l="0" t="0" r="0" b="0"/>
          <a:pathLst>
            <a:path>
              <a:moveTo>
                <a:pt x="0" y="401337"/>
              </a:moveTo>
              <a:lnTo>
                <a:pt x="555821" y="401337"/>
              </a:lnTo>
              <a:lnTo>
                <a:pt x="555821" y="0"/>
              </a:lnTo>
              <a:lnTo>
                <a:pt x="111164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290152" y="783828"/>
        <a:ext cx="59093" cy="59093"/>
      </dsp:txXfrm>
    </dsp:sp>
    <dsp:sp modelId="{85C42A8E-78C1-493C-AE09-4116B1266A10}">
      <dsp:nvSpPr>
        <dsp:cNvPr id="0" name=""/>
        <dsp:cNvSpPr/>
      </dsp:nvSpPr>
      <dsp:spPr>
        <a:xfrm>
          <a:off x="159481" y="485758"/>
          <a:ext cx="2152223" cy="1056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УЧАСТНИКАМИ ЗАКУПКИ</a:t>
          </a:r>
          <a:endParaRPr lang="ru-RU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9481" y="485758"/>
        <a:ext cx="2152223" cy="1056571"/>
      </dsp:txXfrm>
    </dsp:sp>
    <dsp:sp modelId="{DE09C25E-1437-4C17-8279-93D610F745EC}">
      <dsp:nvSpPr>
        <dsp:cNvPr id="0" name=""/>
        <dsp:cNvSpPr/>
      </dsp:nvSpPr>
      <dsp:spPr>
        <a:xfrm>
          <a:off x="2875520" y="5264"/>
          <a:ext cx="4614720" cy="1214884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ЗАЯВКАХ</a:t>
          </a: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участие в закупке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(в том числе 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1 ЧАСТИ ЗАЯВКИ</a:t>
          </a: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 проведении электронного аукциона и конкурса в электронной форме)   </a:t>
          </a:r>
          <a:endParaRPr lang="ru-RU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75520" y="5264"/>
        <a:ext cx="4614720" cy="1214884"/>
      </dsp:txXfrm>
    </dsp:sp>
    <dsp:sp modelId="{A268AF64-D154-4FB9-B2EC-C386138B2A87}">
      <dsp:nvSpPr>
        <dsp:cNvPr id="0" name=""/>
        <dsp:cNvSpPr/>
      </dsp:nvSpPr>
      <dsp:spPr>
        <a:xfrm>
          <a:off x="3969633" y="1425172"/>
          <a:ext cx="3754604" cy="796394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 условии, что такое требование установлено заказчиком в документации о закупке </a:t>
          </a:r>
          <a:endParaRPr lang="ru-RU" sz="1800" i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969633" y="1425172"/>
        <a:ext cx="3754604" cy="7963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003475-A915-4F81-8DD0-F58DD0B50D9F}">
      <dsp:nvSpPr>
        <dsp:cNvPr id="0" name=""/>
        <dsp:cNvSpPr/>
      </dsp:nvSpPr>
      <dsp:spPr>
        <a:xfrm>
          <a:off x="1886420" y="1689562"/>
          <a:ext cx="216984" cy="15906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8492" y="0"/>
              </a:lnTo>
              <a:lnTo>
                <a:pt x="108492" y="1590653"/>
              </a:lnTo>
              <a:lnTo>
                <a:pt x="216984" y="15906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54777" y="2444754"/>
        <a:ext cx="80269" cy="80269"/>
      </dsp:txXfrm>
    </dsp:sp>
    <dsp:sp modelId="{FD2739E4-E03D-4B58-B98D-3C679F1AD07A}">
      <dsp:nvSpPr>
        <dsp:cNvPr id="0" name=""/>
        <dsp:cNvSpPr/>
      </dsp:nvSpPr>
      <dsp:spPr>
        <a:xfrm>
          <a:off x="1886420" y="1689562"/>
          <a:ext cx="234585" cy="771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7292" y="0"/>
              </a:lnTo>
              <a:lnTo>
                <a:pt x="117292" y="771412"/>
              </a:lnTo>
              <a:lnTo>
                <a:pt x="234585" y="7714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83555" y="2055111"/>
        <a:ext cx="40314" cy="40314"/>
      </dsp:txXfrm>
    </dsp:sp>
    <dsp:sp modelId="{D88BD380-47EA-4DAA-9885-3ABDFA511CD8}">
      <dsp:nvSpPr>
        <dsp:cNvPr id="0" name=""/>
        <dsp:cNvSpPr/>
      </dsp:nvSpPr>
      <dsp:spPr>
        <a:xfrm>
          <a:off x="1886420" y="1026271"/>
          <a:ext cx="208902" cy="663291"/>
        </a:xfrm>
        <a:custGeom>
          <a:avLst/>
          <a:gdLst/>
          <a:ahLst/>
          <a:cxnLst/>
          <a:rect l="0" t="0" r="0" b="0"/>
          <a:pathLst>
            <a:path>
              <a:moveTo>
                <a:pt x="0" y="663291"/>
              </a:moveTo>
              <a:lnTo>
                <a:pt x="104451" y="663291"/>
              </a:lnTo>
              <a:lnTo>
                <a:pt x="104451" y="0"/>
              </a:lnTo>
              <a:lnTo>
                <a:pt x="20890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73486" y="1340531"/>
        <a:ext cx="34770" cy="34770"/>
      </dsp:txXfrm>
    </dsp:sp>
    <dsp:sp modelId="{71AEB448-8F71-49E9-B675-372A1015A30C}">
      <dsp:nvSpPr>
        <dsp:cNvPr id="0" name=""/>
        <dsp:cNvSpPr/>
      </dsp:nvSpPr>
      <dsp:spPr>
        <a:xfrm rot="16200000">
          <a:off x="492449" y="774602"/>
          <a:ext cx="958020" cy="1829919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ЗАКАЗЧИКОМ</a:t>
          </a:r>
          <a:endParaRPr lang="ru-RU" sz="1800" b="1" kern="1200" dirty="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sp:txBody>
      <dsp:txXfrm>
        <a:off x="492449" y="774602"/>
        <a:ext cx="958020" cy="1829919"/>
      </dsp:txXfrm>
    </dsp:sp>
    <dsp:sp modelId="{149D1A8E-5B3B-4D81-86A8-C5BC7A72C9D6}">
      <dsp:nvSpPr>
        <dsp:cNvPr id="0" name=""/>
        <dsp:cNvSpPr/>
      </dsp:nvSpPr>
      <dsp:spPr>
        <a:xfrm>
          <a:off x="2095322" y="74703"/>
          <a:ext cx="6188730" cy="1903135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в документации о закупке </a:t>
          </a:r>
          <a:r>
            <a:rPr lang="ru-RU" sz="1600" kern="12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установить требование о предоставлении информации о наименовании страны происхождения товара в составе заявки; </a:t>
          </a:r>
          <a:r>
            <a:rPr lang="ru-RU" sz="1600" b="1" kern="12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в описании объекта закупки</a:t>
          </a:r>
          <a:r>
            <a:rPr lang="ru-RU" sz="1600" kern="12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 на выполнение работ, оказание услуг установить перечень </a:t>
          </a:r>
          <a:r>
            <a:rPr lang="ru-RU" sz="1600" b="1" kern="12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ПОСТАВЛЯЕМЫХ</a:t>
          </a:r>
          <a:r>
            <a:rPr lang="ru-RU" sz="1600" kern="12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 товаров, в отношении которых должна быть указана страна происхождения товаров и конкретные показатели товара </a:t>
          </a:r>
          <a:r>
            <a:rPr lang="ru-RU" sz="1600" i="1" kern="12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(например, в виде приложения к описанию объекта закупки), </a:t>
          </a:r>
          <a:r>
            <a:rPr lang="ru-RU" sz="1600" b="1" i="0" kern="12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в проекте контракта</a:t>
          </a:r>
          <a:r>
            <a:rPr lang="ru-RU" sz="1600" i="0" kern="12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 – предусмотреть тот же перечень поставляемых товаров (без значений)</a:t>
          </a:r>
          <a:r>
            <a:rPr lang="ru-RU" sz="1600" i="1" kern="12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  </a:t>
          </a:r>
          <a:endParaRPr lang="ru-RU" sz="1600" i="1" kern="1200" dirty="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sp:txBody>
      <dsp:txXfrm>
        <a:off x="2095322" y="74703"/>
        <a:ext cx="6188730" cy="1903135"/>
      </dsp:txXfrm>
    </dsp:sp>
    <dsp:sp modelId="{C491BD60-3775-4F48-860D-BC284A1C2009}">
      <dsp:nvSpPr>
        <dsp:cNvPr id="0" name=""/>
        <dsp:cNvSpPr/>
      </dsp:nvSpPr>
      <dsp:spPr>
        <a:xfrm>
          <a:off x="2121005" y="2064512"/>
          <a:ext cx="6172881" cy="792925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в проекте контракта</a:t>
          </a:r>
          <a:r>
            <a:rPr lang="ru-RU" sz="1600" kern="12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, который направляется на подписание участнику закупки, с которым заключается контракт </a:t>
          </a:r>
          <a:r>
            <a:rPr lang="ru-RU" sz="1600" i="1" kern="12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(информация включается на основании заявки такого участника)</a:t>
          </a:r>
          <a:endParaRPr lang="ru-RU" sz="1600" i="1" kern="1200" dirty="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sp:txBody>
      <dsp:txXfrm>
        <a:off x="2121005" y="2064512"/>
        <a:ext cx="6172881" cy="792925"/>
      </dsp:txXfrm>
    </dsp:sp>
    <dsp:sp modelId="{F65F7E8A-D5D4-439C-AE4E-C720B6D13E27}">
      <dsp:nvSpPr>
        <dsp:cNvPr id="0" name=""/>
        <dsp:cNvSpPr/>
      </dsp:nvSpPr>
      <dsp:spPr>
        <a:xfrm>
          <a:off x="2103404" y="2899586"/>
          <a:ext cx="6194984" cy="761258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в реестре контрактов, заключенных заказчиками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0" kern="12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(в соответствии с </a:t>
          </a:r>
          <a:r>
            <a:rPr lang="ru-RU" sz="1600" b="0" kern="1200" dirty="0" err="1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пп</a:t>
          </a:r>
          <a:r>
            <a:rPr lang="ru-RU" sz="1600" b="0" kern="12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 «е» и «к» пункта 2 Правил, утвержденных Постановлением Правительства РФ от 28.11.2013 № 1084) </a:t>
          </a:r>
          <a:endParaRPr lang="ru-RU" sz="1600" b="0" kern="1200" dirty="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sp:txBody>
      <dsp:txXfrm>
        <a:off x="2103404" y="2899586"/>
        <a:ext cx="6194984" cy="7612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B65481-E2EE-4301-B604-7463E444685B}">
      <dsp:nvSpPr>
        <dsp:cNvPr id="0" name=""/>
        <dsp:cNvSpPr/>
      </dsp:nvSpPr>
      <dsp:spPr>
        <a:xfrm>
          <a:off x="0" y="582722"/>
          <a:ext cx="2184204" cy="862731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Заказчики ВПРАВЕ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заключить контракт жизненного цикла:</a:t>
          </a:r>
          <a:endParaRPr lang="ru-RU" sz="1600" b="1" kern="1200" dirty="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sp:txBody>
      <dsp:txXfrm>
        <a:off x="25269" y="607991"/>
        <a:ext cx="2133666" cy="812193"/>
      </dsp:txXfrm>
    </dsp:sp>
    <dsp:sp modelId="{5CEC83CB-D622-4266-805C-F7B1D2E2050A}">
      <dsp:nvSpPr>
        <dsp:cNvPr id="0" name=""/>
        <dsp:cNvSpPr/>
      </dsp:nvSpPr>
      <dsp:spPr>
        <a:xfrm rot="18338772">
          <a:off x="2044310" y="720123"/>
          <a:ext cx="670599" cy="42980"/>
        </a:xfrm>
        <a:custGeom>
          <a:avLst/>
          <a:gdLst/>
          <a:ahLst/>
          <a:cxnLst/>
          <a:rect l="0" t="0" r="0" b="0"/>
          <a:pathLst>
            <a:path>
              <a:moveTo>
                <a:pt x="0" y="21490"/>
              </a:moveTo>
              <a:lnTo>
                <a:pt x="670599" y="214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362844" y="724848"/>
        <a:ext cx="33529" cy="33529"/>
      </dsp:txXfrm>
    </dsp:sp>
    <dsp:sp modelId="{9E11DC06-8E0E-45AA-B76F-414E248AF09E}">
      <dsp:nvSpPr>
        <dsp:cNvPr id="0" name=""/>
        <dsp:cNvSpPr/>
      </dsp:nvSpPr>
      <dsp:spPr>
        <a:xfrm>
          <a:off x="2575015" y="25281"/>
          <a:ext cx="1898843" cy="887715"/>
        </a:xfrm>
        <a:prstGeom prst="roundRect">
          <a:avLst>
            <a:gd name="adj" fmla="val 1000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в случаях, предусмотренных ПП РФ от 28.11.2013 № 1087 </a:t>
          </a:r>
          <a:endParaRPr lang="ru-RU" sz="1600" kern="1200" dirty="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sp:txBody>
      <dsp:txXfrm>
        <a:off x="2601015" y="51281"/>
        <a:ext cx="1846843" cy="835715"/>
      </dsp:txXfrm>
    </dsp:sp>
    <dsp:sp modelId="{E718B977-6071-4BEE-B1C1-DB561C5C5572}">
      <dsp:nvSpPr>
        <dsp:cNvPr id="0" name=""/>
        <dsp:cNvSpPr/>
      </dsp:nvSpPr>
      <dsp:spPr>
        <a:xfrm rot="3679647">
          <a:off x="1988431" y="1322793"/>
          <a:ext cx="752687" cy="42980"/>
        </a:xfrm>
        <a:custGeom>
          <a:avLst/>
          <a:gdLst/>
          <a:ahLst/>
          <a:cxnLst/>
          <a:rect l="0" t="0" r="0" b="0"/>
          <a:pathLst>
            <a:path>
              <a:moveTo>
                <a:pt x="0" y="21490"/>
              </a:moveTo>
              <a:lnTo>
                <a:pt x="752687" y="214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345958" y="1325466"/>
        <a:ext cx="37634" cy="37634"/>
      </dsp:txXfrm>
    </dsp:sp>
    <dsp:sp modelId="{AD618F49-B6F8-41D7-9B44-489144C517C7}">
      <dsp:nvSpPr>
        <dsp:cNvPr id="0" name=""/>
        <dsp:cNvSpPr/>
      </dsp:nvSpPr>
      <dsp:spPr>
        <a:xfrm>
          <a:off x="2545346" y="1200325"/>
          <a:ext cx="5441225" cy="948305"/>
        </a:xfrm>
        <a:prstGeom prst="roundRect">
          <a:avLst>
            <a:gd name="adj" fmla="val 1000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36195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при поставке  </a:t>
          </a:r>
          <a:r>
            <a:rPr lang="ru-RU" sz="1600" b="1" kern="1200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НОВЫХ МАШИН И ОБОРУДОВАНИЯ</a:t>
          </a:r>
          <a:r>
            <a:rPr lang="ru-RU" sz="1600" kern="12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   с последующим их обслуживанием, при необходимости эксплуатацией в течение срока службы, ремонтом и (или) утилизацией (п.8.2 ч.1 ст.3, ч.16 ст.34)</a:t>
          </a:r>
          <a:endParaRPr lang="ru-RU" sz="1600" kern="1200" dirty="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sp:txBody>
      <dsp:txXfrm>
        <a:off x="2573121" y="1228100"/>
        <a:ext cx="5385675" cy="8927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22A139-A550-49DC-9BC4-DA0E1929816F}">
      <dsp:nvSpPr>
        <dsp:cNvPr id="0" name=""/>
        <dsp:cNvSpPr/>
      </dsp:nvSpPr>
      <dsp:spPr>
        <a:xfrm>
          <a:off x="0" y="1051105"/>
          <a:ext cx="8908450" cy="8663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EC4E4A-FE83-447C-A24E-0B01D94B95CF}">
      <dsp:nvSpPr>
        <dsp:cNvPr id="0" name=""/>
        <dsp:cNvSpPr/>
      </dsp:nvSpPr>
      <dsp:spPr>
        <a:xfrm>
          <a:off x="445422" y="24285"/>
          <a:ext cx="7891799" cy="1466121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703" tIns="0" rIns="235703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 1 ЯНВАРЯ 2020 ГОДА</a:t>
          </a: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вступило в силу </a:t>
          </a: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Распоряжение Правительства РФ от 12.10.2019 № 2406-р</a:t>
          </a: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которым  утверждён перечень жизненно необходимых и важнейших лекарственных препаратов на 2020 год, а также перечень дорогостоящих лекарств, лекарств для обеспечения отдельных категорий граждан и минимальный ассортимент лекарств, необходимых для оказания медицинской помощи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16992" y="95855"/>
        <a:ext cx="7748659" cy="1322981"/>
      </dsp:txXfrm>
    </dsp:sp>
    <dsp:sp modelId="{DFC9062A-81C4-4BE6-860D-925154AF5F15}">
      <dsp:nvSpPr>
        <dsp:cNvPr id="0" name=""/>
        <dsp:cNvSpPr/>
      </dsp:nvSpPr>
      <dsp:spPr>
        <a:xfrm flipV="1">
          <a:off x="0" y="2532290"/>
          <a:ext cx="8908450" cy="9263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1395" tIns="499872" rIns="691395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400" kern="1200" dirty="0"/>
        </a:p>
      </dsp:txBody>
      <dsp:txXfrm rot="10800000">
        <a:off x="0" y="2532290"/>
        <a:ext cx="8908450" cy="926305"/>
      </dsp:txXfrm>
    </dsp:sp>
    <dsp:sp modelId="{F77BD20C-FAD4-48DD-9898-AF19B6C0E6AA}">
      <dsp:nvSpPr>
        <dsp:cNvPr id="0" name=""/>
        <dsp:cNvSpPr/>
      </dsp:nvSpPr>
      <dsp:spPr>
        <a:xfrm>
          <a:off x="487488" y="1608122"/>
          <a:ext cx="7799944" cy="1335548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703" tIns="0" rIns="235703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 4 ЯНВАРЯ 2020 ГОДА</a:t>
          </a: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действуют новые правила определения НМЦК на поставку лекарств, утвержденные </a:t>
          </a: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Приказом Минздрава России от 19.12.2019 № 1064н (</a:t>
          </a: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Приказ Минздрава от 26.10.2017 № 871н и Приказ Минздрава от 26.06.2018 № 386н </a:t>
          </a: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утратили силу</a:t>
          </a: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52684" y="1673318"/>
        <a:ext cx="7669552" cy="12051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CC0FE8-AB45-44CE-8257-85DC78B8D778}">
      <dsp:nvSpPr>
        <dsp:cNvPr id="0" name=""/>
        <dsp:cNvSpPr/>
      </dsp:nvSpPr>
      <dsp:spPr>
        <a:xfrm>
          <a:off x="106962" y="137945"/>
          <a:ext cx="1601390" cy="127610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ст. 103 Закона № 44-ФЗ </a:t>
          </a:r>
          <a:endParaRPr lang="ru-RU" sz="1600" b="1" kern="1200" dirty="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sp:txBody>
      <dsp:txXfrm>
        <a:off x="144338" y="175321"/>
        <a:ext cx="1526638" cy="1201356"/>
      </dsp:txXfrm>
    </dsp:sp>
    <dsp:sp modelId="{83C30121-14EC-418D-8E47-C82E2CB9EF09}">
      <dsp:nvSpPr>
        <dsp:cNvPr id="0" name=""/>
        <dsp:cNvSpPr/>
      </dsp:nvSpPr>
      <dsp:spPr>
        <a:xfrm>
          <a:off x="1859255" y="577427"/>
          <a:ext cx="319912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sp:txBody>
      <dsp:txXfrm>
        <a:off x="1859255" y="656856"/>
        <a:ext cx="223938" cy="238286"/>
      </dsp:txXfrm>
    </dsp:sp>
    <dsp:sp modelId="{7C2FD552-8354-4FE2-A20D-04FB886D3C96}">
      <dsp:nvSpPr>
        <dsp:cNvPr id="0" name=""/>
        <dsp:cNvSpPr/>
      </dsp:nvSpPr>
      <dsp:spPr>
        <a:xfrm>
          <a:off x="2311962" y="137945"/>
          <a:ext cx="1601390" cy="127610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ПП РФ                     от 28.11.2013                   № 1084	</a:t>
          </a:r>
          <a:endParaRPr lang="ru-RU" sz="1600" b="1" kern="1200" dirty="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sp:txBody>
      <dsp:txXfrm>
        <a:off x="2349338" y="175321"/>
        <a:ext cx="1526638" cy="1201356"/>
      </dsp:txXfrm>
    </dsp:sp>
    <dsp:sp modelId="{1958F4A1-99AD-415E-AA74-E06BA1B8DEAF}">
      <dsp:nvSpPr>
        <dsp:cNvPr id="0" name=""/>
        <dsp:cNvSpPr/>
      </dsp:nvSpPr>
      <dsp:spPr>
        <a:xfrm>
          <a:off x="4140379" y="577427"/>
          <a:ext cx="305226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sp:txBody>
      <dsp:txXfrm>
        <a:off x="4140379" y="656856"/>
        <a:ext cx="213658" cy="238286"/>
      </dsp:txXfrm>
    </dsp:sp>
    <dsp:sp modelId="{5A2CCB2C-BB7C-4C56-8B92-E3F7D8BA1D55}">
      <dsp:nvSpPr>
        <dsp:cNvPr id="0" name=""/>
        <dsp:cNvSpPr/>
      </dsp:nvSpPr>
      <dsp:spPr>
        <a:xfrm>
          <a:off x="4489251" y="137945"/>
          <a:ext cx="1601390" cy="127610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rPr>
            <a:t>Приказ Минфина России от 19.07.2019              № 113н</a:t>
          </a:r>
          <a:endParaRPr lang="ru-RU" sz="1600" b="1" kern="1200" dirty="0">
            <a:solidFill>
              <a:schemeClr val="tx1"/>
            </a:solidFill>
            <a:latin typeface="Liberation Serif" panose="02020603050405020304" pitchFamily="18" charset="0"/>
            <a:ea typeface="Liberation Serif" panose="02020603050405020304" pitchFamily="18" charset="0"/>
            <a:cs typeface="Liberation Serif" panose="02020603050405020304" pitchFamily="18" charset="0"/>
          </a:endParaRPr>
        </a:p>
      </dsp:txBody>
      <dsp:txXfrm>
        <a:off x="4526627" y="175321"/>
        <a:ext cx="1526638" cy="1201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34734-E47F-45CC-A16E-59BA491C37E5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1906E-761F-4C99-A1C4-8312A7F6A7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077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57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2"/>
            <a:ext cx="2946400" cy="4957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6E7A0-C9D5-494E-BB20-BA0075E22D1E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1236663"/>
            <a:ext cx="4438650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52398"/>
            <a:ext cx="5438775" cy="388717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486"/>
            <a:ext cx="2946400" cy="4957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486"/>
            <a:ext cx="2946400" cy="4957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41487-660D-4BBB-84A9-19BC9F1E0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242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0767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66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91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91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91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91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91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91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91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91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9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5738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91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91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91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91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91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91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91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91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911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9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57387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91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91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37130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989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573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433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2997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2091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7133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854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969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107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285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99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126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18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466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575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19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114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236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48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7A5E2-C01A-4555-AD64-83F02BC21F8F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895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s://&#1087;&#1088;&#1086;&#1075;&#1086;&#1089;&#1079;&#1072;&#1082;&#1072;&#1079;.&#1088;&#1092;/141/39524/93/39400/39402/58392.html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2.png"/><Relationship Id="rId9" Type="http://schemas.microsoft.com/office/2007/relationships/diagramDrawing" Target="../diagrams/drawin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4493" y="1775637"/>
            <a:ext cx="8386011" cy="2373192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ru-RU" sz="2700" b="1" i="1" dirty="0" smtClean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ИЗМЕНЕНИЯ, ВНЕСЕННЫЕ </a:t>
            </a:r>
            <a:br>
              <a:rPr lang="ru-RU" sz="2700" b="1" i="1" dirty="0" smtClean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700" b="1" i="1" dirty="0" smtClean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ЗАКОНОДАТЕЛЬСТВО </a:t>
            </a:r>
            <a:br>
              <a:rPr lang="ru-RU" sz="2700" b="1" i="1" dirty="0" smtClean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700" b="1" i="1" dirty="0" smtClean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 КОНТРАКТНОЙ СИСТЕМЕ</a:t>
            </a:r>
            <a:r>
              <a:rPr lang="ru-RU" sz="2700" b="1" dirty="0" smtClean="0">
                <a:effectLst>
                  <a:reflection endPos="0" dist="50800" dir="5400000" sy="-100000" algn="bl" rotWithShape="0"/>
                </a:effectLst>
                <a:latin typeface="+mn-lt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sz="2700" b="1" dirty="0" smtClean="0">
                <a:effectLst>
                  <a:reflection endPos="0" dist="50800" dir="5400000" sy="-100000" algn="bl" rotWithShape="0"/>
                </a:effectLst>
                <a:latin typeface="+mn-lt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700" b="1" dirty="0">
                <a:effectLst>
                  <a:reflection endPos="0" dist="50800" dir="5400000" sy="-100000" algn="bl" rotWithShape="0"/>
                </a:effectLst>
                <a:latin typeface="+mn-lt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sz="2700" b="1" dirty="0">
                <a:effectLst>
                  <a:reflection endPos="0" dist="50800" dir="5400000" sy="-100000" algn="bl" rotWithShape="0"/>
                </a:effectLst>
                <a:latin typeface="+mn-lt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endParaRPr lang="ru-RU" sz="2000" b="1" dirty="0">
              <a:effectLst>
                <a:reflection endPos="0" dist="50800" dir="5400000" sy="-100000" algn="bl" rotWithShape="0"/>
              </a:effectLst>
              <a:latin typeface="+mn-lt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7885" y="56800"/>
            <a:ext cx="7280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Департамент государственных закупок Свердловской области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74493" y="5304274"/>
            <a:ext cx="83860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Консультант </a:t>
            </a:r>
            <a:r>
              <a:rPr lang="ru-RU" b="1" dirty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отдела регулирования в сфере закупок </a:t>
            </a:r>
            <a:endParaRPr lang="ru-RU" b="1" dirty="0" smtClean="0">
              <a:effectLst>
                <a:reflection endPos="0" dist="50800" dir="5400000" sy="-100000" algn="bl" rotWithShape="0"/>
              </a:effectLst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b="1" dirty="0" smtClean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Департамента </a:t>
            </a:r>
            <a:r>
              <a:rPr lang="ru-RU" b="1" dirty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государственных закупок Свердловской области</a:t>
            </a:r>
            <a:br>
              <a:rPr lang="ru-RU" b="1" dirty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b="1" dirty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 smtClean="0">
                <a:effectLst>
                  <a:reflection endPos="0" dist="50800" dir="5400000" sy="-100000" algn="bl" rotWithShape="0"/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КАНЕВА МАРИНА АЛЕКСАНДРОВНА </a:t>
            </a:r>
            <a:endParaRPr lang="ru-RU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73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04682288"/>
              </p:ext>
            </p:extLst>
          </p:nvPr>
        </p:nvGraphicFramePr>
        <p:xfrm>
          <a:off x="581891" y="1765005"/>
          <a:ext cx="8096793" cy="2395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Стрелка влево 7"/>
          <p:cNvSpPr/>
          <p:nvPr/>
        </p:nvSpPr>
        <p:spPr>
          <a:xfrm>
            <a:off x="5018559" y="2052051"/>
            <a:ext cx="827761" cy="3508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сохраненные данные 4"/>
          <p:cNvSpPr/>
          <p:nvPr/>
        </p:nvSpPr>
        <p:spPr>
          <a:xfrm>
            <a:off x="5422601" y="1796885"/>
            <a:ext cx="3341891" cy="942257"/>
          </a:xfrm>
          <a:prstGeom prst="flowChartOnlineStorag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31.01.2020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Перечень дополняется некоторыми видами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МЕД.ТЕХНИКИ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19633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Скругленный прямоугольник 3"/>
          <p:cNvSpPr/>
          <p:nvPr/>
        </p:nvSpPr>
        <p:spPr>
          <a:xfrm>
            <a:off x="1795876" y="1177858"/>
            <a:ext cx="7053680" cy="42765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КОНТРАКТ ЖИЗНЕННОГО ЦИКЛА (</a:t>
            </a:r>
            <a:r>
              <a:rPr lang="ru-RU" b="1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ЧАСТЬ 16 СТАТЬИ 34</a:t>
            </a:r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)</a:t>
            </a:r>
            <a:endParaRPr lang="ru-RU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876" y="112549"/>
            <a:ext cx="3902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 27.12.2019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№ 449-ФЗ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44292" y="4160914"/>
            <a:ext cx="844641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Поняти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я 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«машина»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«оборудование» содержатся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ст.2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Технического регламента Таможенного союза «О безопасности машин и оборудования» ТР ТС 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010/2011</a:t>
            </a:r>
            <a:endParaRPr lang="ru-RU" sz="16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 проведении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конкурса в электронной 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форме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заказчик вправе 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вместо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критериев  «цена контракта» и «расходы на эксплуатацию и ремонт 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товаров»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использовать 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критерий </a:t>
            </a:r>
            <a:r>
              <a:rPr lang="ru-RU" sz="16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«стоимость </a:t>
            </a:r>
            <a:r>
              <a:rPr lang="ru-RU" sz="16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жизненного цикла товара</a:t>
            </a:r>
            <a:r>
              <a:rPr lang="ru-RU" sz="16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»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(ч.3 ст.32 Закона № 44-ФЗ)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асчет стоимости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жизненного 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цикла товара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осуществляется заказчиком с учётом  раздела VIII Методических рекомендаций по применению методов определения начальной (максимальной) цены контракта, цены контракта, заключаемого с единственным поставщиком (подрядчиком, исполнителем), утв. 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Приказом Минэкономразвития России   от 02.10.2013 № 567. </a:t>
            </a:r>
            <a:endParaRPr lang="ru-RU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1" name="Picture 2" descr="Kartinki_pro_vosklicatelnyy_znak_2_14215145-387x1024.png (387×1024)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512" y="1837231"/>
            <a:ext cx="294986" cy="78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Kartinki_pro_vosklicatelnyy_znak_2_14215145-387x1024.png (387×1024)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758" y="3061545"/>
            <a:ext cx="294986" cy="78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Блок-схема: перфолента 14"/>
          <p:cNvSpPr/>
          <p:nvPr/>
        </p:nvSpPr>
        <p:spPr>
          <a:xfrm rot="20727451">
            <a:off x="61202" y="980824"/>
            <a:ext cx="1646683" cy="1056863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НОВЫЕ СЛУЧАИ</a:t>
            </a:r>
            <a:endParaRPr lang="ru-RU" sz="1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Лента лицом вниз 15"/>
          <p:cNvSpPr/>
          <p:nvPr/>
        </p:nvSpPr>
        <p:spPr>
          <a:xfrm>
            <a:off x="6539023" y="76229"/>
            <a:ext cx="2594347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8 ЯНВАРЯ 2020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80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95876" y="112549"/>
            <a:ext cx="3902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 27.12.2019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№ 449-ФЗ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414130" y="1239765"/>
            <a:ext cx="7435426" cy="4720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89013" algn="ctr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ЕДИНСТВЕННЫЙ ПОСТАВЩИК (СТАТЬЯ 93)</a:t>
            </a:r>
            <a:endParaRPr lang="ru-RU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5" name="Блок-схема: перфолента 24"/>
          <p:cNvSpPr/>
          <p:nvPr/>
        </p:nvSpPr>
        <p:spPr>
          <a:xfrm rot="20727451">
            <a:off x="227889" y="897477"/>
            <a:ext cx="1658694" cy="1056863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п.23 изложен в новой редакции</a:t>
            </a:r>
            <a:endParaRPr lang="ru-RU" sz="1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1994808"/>
            <a:ext cx="91859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64075" algn="just">
              <a:tabLst>
                <a:tab pos="1797050" algn="l"/>
              </a:tabLs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23) «Заключение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контракта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на выполнение работ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оказание услуг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по техническому обслуживанию, эксплуатационному контролю зданий, сооружений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содержанию и ремонту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общего имущества в здании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одного или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нескольких нежилых помещений,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принадлежащих заказчику на праве собственности, или закрепленных за ним на праве хозяйственного ведения либо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на праве оперативного управления, или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переданных</a:t>
            </a:r>
          </a:p>
          <a:p>
            <a:pPr algn="just">
              <a:tabLst>
                <a:tab pos="1797050" algn="l"/>
              </a:tabLst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заказчику на ином законном основании в соответствии с законодательством Российской Федерации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на оказание услуг по холодному и (или) горячему водоснабжению, водоотведению, электроснабжению, теплоснабжению, газоснабжению, услуг по охране, услуг по обращению с твердыми коммунальными отходами в случае, если данные услуги оказываются другому лицу или другим лицам, пользующимся нежилыми помещениями, находящимися в здании, в котором расположены помещения, принадлежащие заказчику на праве собственности, или закрепленные за ним на праве хозяйственного ведения либо на праве оперативного управления, или переданные заказчику на ином законном основании в соответствии с законодательством Российской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Федерации…»</a:t>
            </a:r>
            <a:endParaRPr lang="ru-RU" sz="1600" dirty="0" smtClean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9" name="Лента лицом вниз 8"/>
          <p:cNvSpPr/>
          <p:nvPr/>
        </p:nvSpPr>
        <p:spPr>
          <a:xfrm>
            <a:off x="6517757" y="118761"/>
            <a:ext cx="2594347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8 ЯНВАРЯ 2020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3316" y="1930787"/>
            <a:ext cx="464997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strike="sngStrike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23) заключение контракта на оказание услуг по содержанию и ремонту одного или нескольких нежилых помещений, переданных в безвозмездное пользование или оперативное управление заказчику, услуг по водо-, тепло-, газо- и энергоснабжению, услуг по охране, услуг по вывозу бытовых отходов в случае, если данные услуги оказываются другому лицу или другим лицам, пользующимся нежилыми помещениями, находящимися в здании, в котором расположены помещения, переданные заказчику в безвозмездное пользование или оперативное управление</a:t>
            </a:r>
          </a:p>
        </p:txBody>
      </p:sp>
    </p:spTree>
    <p:extLst>
      <p:ext uri="{BB962C8B-B14F-4D97-AF65-F5344CB8AC3E}">
        <p14:creationId xmlns:p14="http://schemas.microsoft.com/office/powerpoint/2010/main" val="141940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061701" y="112549"/>
            <a:ext cx="3902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 27.12.2019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№ 449-ФЗ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11017" y="1239765"/>
            <a:ext cx="8438539" cy="4720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978025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ЕДИНСТВЕННЫЙ ПОСТАВЩИК (СТАТЬЯ 93)</a:t>
            </a:r>
            <a:endParaRPr lang="ru-RU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363726"/>
              </p:ext>
            </p:extLst>
          </p:nvPr>
        </p:nvGraphicFramePr>
        <p:xfrm>
          <a:off x="383547" y="2034081"/>
          <a:ext cx="8372524" cy="331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830">
                  <a:extLst>
                    <a:ext uri="{9D8B030D-6E8A-4147-A177-3AD203B41FA5}">
                      <a16:colId xmlns:a16="http://schemas.microsoft.com/office/drawing/2014/main" val="1772815151"/>
                    </a:ext>
                  </a:extLst>
                </a:gridCol>
                <a:gridCol w="3742660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  <a:gridCol w="3780034">
                  <a:extLst>
                    <a:ext uri="{9D8B030D-6E8A-4147-A177-3AD203B41FA5}">
                      <a16:colId xmlns:a16="http://schemas.microsoft.com/office/drawing/2014/main" val="38235633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№</a:t>
                      </a:r>
                      <a:endParaRPr lang="ru-RU" sz="17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Старая</a:t>
                      </a:r>
                      <a:r>
                        <a:rPr lang="ru-RU" sz="1700" b="0" i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редакция</a:t>
                      </a:r>
                      <a:endParaRPr lang="ru-RU" sz="17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Новая редакция</a:t>
                      </a:r>
                      <a:endParaRPr lang="ru-RU" sz="17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пункт</a:t>
                      </a:r>
                      <a:r>
                        <a:rPr lang="ru-RU" sz="17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32</a:t>
                      </a:r>
                      <a:endParaRPr lang="ru-RU" sz="17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7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Аренда нежилого здания, строения, сооружения</a:t>
                      </a:r>
                      <a:r>
                        <a:rPr lang="ru-RU" sz="1700" b="0" strike="noStrike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, нежилого помещения </a:t>
                      </a:r>
                      <a:r>
                        <a:rPr lang="ru-RU" sz="1700" b="1" strike="sngStrike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для обеспечения федеральных нужд, </a:t>
                      </a:r>
                      <a:r>
                        <a:rPr lang="ru-RU" sz="1700" b="1" i="0" strike="sngStrike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нужд субъекта Российской Федерации, муниципальных нужд</a:t>
                      </a:r>
                      <a:r>
                        <a:rPr lang="ru-RU" sz="1700" b="0" strike="sngStrike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, </a:t>
                      </a:r>
                      <a:r>
                        <a:rPr lang="ru-RU" sz="1700" b="0" strike="noStrike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а также аренда </a:t>
                      </a:r>
                      <a:r>
                        <a:rPr lang="ru-RU" sz="17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жилых помещений, находящихся на территории иностранного государства, заказчиками, осуществляющими деятельность на территории иностранного государства</a:t>
                      </a:r>
                      <a:endParaRPr lang="ru-RU" sz="17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7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Аренда нежилого здания, строения, сооружения, нежилого помещения, </a:t>
                      </a:r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земельного участка</a:t>
                      </a:r>
                      <a:r>
                        <a:rPr lang="ru-RU" sz="17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, а также аренда жилых помещений, находящихся на территории иностранного государства, заказчиками, осуществляющими деятельность на территории иностранного государства;</a:t>
                      </a:r>
                    </a:p>
                    <a:p>
                      <a:pPr algn="ctr"/>
                      <a:endParaRPr lang="ru-RU" sz="1700" b="1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</a:tbl>
          </a:graphicData>
        </a:graphic>
      </p:graphicFrame>
      <p:sp>
        <p:nvSpPr>
          <p:cNvPr id="20" name="Скругленный прямоугольник 19"/>
          <p:cNvSpPr/>
          <p:nvPr/>
        </p:nvSpPr>
        <p:spPr>
          <a:xfrm>
            <a:off x="452531" y="5655559"/>
            <a:ext cx="8469747" cy="76907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Заказчику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дано право без конкурентной процедуры заключить 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1950"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ДОГОВОР АРЕНДЫ ЗЕМЕЛЬНОГО УЧАСТКА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i="1" dirty="0">
              <a:solidFill>
                <a:schemeClr val="tx1"/>
              </a:solidFill>
              <a:latin typeface="Times New Roman" pitchFamily="18" charset="0"/>
              <a:ea typeface="Liberation Serif" panose="02020603050405020304" pitchFamily="18" charset="0"/>
              <a:cs typeface="Times New Roman" pitchFamily="18" charset="0"/>
            </a:endParaRPr>
          </a:p>
        </p:txBody>
      </p:sp>
      <p:pic>
        <p:nvPicPr>
          <p:cNvPr id="22" name="Picture 2" descr="Kartinki_pro_vosklicatelnyy_znak_2_14215145-387x1024.png (387×1024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131" y="5668157"/>
            <a:ext cx="294986" cy="78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Блок-схема: перфолента 24"/>
          <p:cNvSpPr/>
          <p:nvPr/>
        </p:nvSpPr>
        <p:spPr>
          <a:xfrm rot="20869979">
            <a:off x="172609" y="845758"/>
            <a:ext cx="1614938" cy="1123651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п.32 изложен в новой редакции</a:t>
            </a:r>
            <a:endParaRPr lang="ru-RU" sz="1600" b="1" i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1" name="Лента лицом вниз 10"/>
          <p:cNvSpPr/>
          <p:nvPr/>
        </p:nvSpPr>
        <p:spPr>
          <a:xfrm>
            <a:off x="6475225" y="129394"/>
            <a:ext cx="2594347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8 ЯНВАРЯ 2020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51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95876" y="112549"/>
            <a:ext cx="3902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 27.12.2019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№ 449-ФЗ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11017" y="1239765"/>
            <a:ext cx="8438539" cy="61455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81188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ПРОЕКТНЫЕ и</a:t>
            </a:r>
          </a:p>
          <a:p>
            <a:pPr marL="1881188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ИЗЫСКАТЕЛЬСКИЕ РАБОТЫ (СТАТЬЯ 110.2)</a:t>
            </a:r>
            <a:endParaRPr lang="ru-RU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53820" y="2775464"/>
            <a:ext cx="6230106" cy="177806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algn="ctr"/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Статья 110.2.</a:t>
            </a:r>
            <a:r>
              <a:rPr lang="ru-RU" sz="16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Особенности заключения и исполнения контракта, предметом которого является </a:t>
            </a:r>
            <a:r>
              <a:rPr lang="ru-RU" sz="16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ПОДГОТОВКА ПРОЕКТНОЙ ДОКУМЕНТАЦИИ И (ИЛИ) ВЫПОЛНЕНИЕ ИНЖЕНЕРНЫХ ИЗЫСКАНИЙ</a:t>
            </a:r>
            <a:r>
              <a:rPr lang="ru-RU" sz="16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, </a:t>
            </a:r>
            <a:r>
              <a:rPr lang="ru-RU" sz="1600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контрактов, предметом которых являются строительство, реконструкция объектов капитального строительства</a:t>
            </a:r>
            <a:endParaRPr lang="ru-RU" sz="1600" i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22" name="Picture 2" descr="Kartinki_pro_vosklicatelnyy_znak_2_14215145-387x1024.png (387×1024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36" y="3160304"/>
            <a:ext cx="294986" cy="78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Блок-схема: перфолента 24"/>
          <p:cNvSpPr/>
          <p:nvPr/>
        </p:nvSpPr>
        <p:spPr>
          <a:xfrm rot="20641906">
            <a:off x="244518" y="1188711"/>
            <a:ext cx="1828834" cy="969688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Уточнена формулировка</a:t>
            </a:r>
            <a:endParaRPr lang="ru-RU" sz="1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0087" y="2140451"/>
            <a:ext cx="8737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073150" algn="just">
              <a:tabLst>
                <a:tab pos="1797050" algn="l"/>
              </a:tabLst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Изменилась сфера регулирования статьи 110.2 Закона о контрактной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системе:</a:t>
            </a:r>
            <a:endParaRPr lang="ru-RU" sz="1600" dirty="0" smtClean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69672" y="4993157"/>
            <a:ext cx="5799899" cy="167549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Статья 110.2</a:t>
            </a:r>
            <a:r>
              <a:rPr lang="ru-RU" sz="1600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. Особенности заключения и исполнения контракта, предметом которого является </a:t>
            </a:r>
            <a:r>
              <a:rPr lang="ru-RU" sz="1600" b="1" strike="sngStrike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ВЫПОЛНЕНИЕ ПРОЕКТНЫХ И (ИЛИ) ИЗЫСКАТЕЛЬСКИХ РАБОТ</a:t>
            </a:r>
            <a:r>
              <a:rPr lang="ru-RU" sz="16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, </a:t>
            </a:r>
            <a:r>
              <a:rPr lang="ru-RU" sz="1600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контрактов, предметом которых являются строительство, реконструкция объектов капитального строительства</a:t>
            </a:r>
          </a:p>
        </p:txBody>
      </p:sp>
      <p:sp>
        <p:nvSpPr>
          <p:cNvPr id="13" name="Лента лицом вниз 12"/>
          <p:cNvSpPr/>
          <p:nvPr/>
        </p:nvSpPr>
        <p:spPr>
          <a:xfrm>
            <a:off x="6475225" y="118761"/>
            <a:ext cx="2594347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8 ЯНВАРЯ 2020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31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95876" y="112549"/>
            <a:ext cx="3902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 27.12.2019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№ 449-ФЗ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11017" y="1239765"/>
            <a:ext cx="8438539" cy="61455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81188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ПРИВЛЕЧЕНИЕ НА СУБПОДРЯД </a:t>
            </a:r>
          </a:p>
          <a:p>
            <a:pPr marL="1881188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(ЧАСТЬ 2 СТАТЬИ 110.2)</a:t>
            </a:r>
            <a:endParaRPr lang="ru-RU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747351" y="3390106"/>
            <a:ext cx="4779961" cy="61072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Виды и объемы работ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определены 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1950"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ПП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РФ от 15.05.2017 № 570</a:t>
            </a:r>
          </a:p>
        </p:txBody>
      </p:sp>
      <p:sp>
        <p:nvSpPr>
          <p:cNvPr id="25" name="Блок-схема: перфолента 24"/>
          <p:cNvSpPr/>
          <p:nvPr/>
        </p:nvSpPr>
        <p:spPr>
          <a:xfrm rot="20775272">
            <a:off x="170087" y="1252509"/>
            <a:ext cx="1828834" cy="969688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Уточнена формулировка</a:t>
            </a:r>
            <a:endParaRPr lang="ru-RU" sz="1600" b="1" i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0087" y="2140451"/>
            <a:ext cx="8737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89013" algn="just"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выполнении видов и объемов работ по строительству, реконструкции объектов капитального строительства, которые подрядчик обязан выполнить самостоятельно без привлечения других лиц и которые определены Правительством РФ, допускается привлечение к их выполнению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ДОЧЕРНИХ ОБЩЕСТВ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такого подрядчика.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293890" y="4304004"/>
            <a:ext cx="7268239" cy="135251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Понятие «дочернее общество» содержится в пункте 1 статьи 67.3 Гражданского кодекса РФ, пункте 2 статьи 6 Федерального закона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от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февраля 1998 года № 14-ФЗ «Об обществах с ограниченной ответственностью» и в пункте 2 статьи 6 Федерального закона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от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 декабря 1995 года № 208-ФЗ «Об акционерных обществах»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Лента лицом вниз 11"/>
          <p:cNvSpPr/>
          <p:nvPr/>
        </p:nvSpPr>
        <p:spPr>
          <a:xfrm>
            <a:off x="6496491" y="86862"/>
            <a:ext cx="2594347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8 ЯНВАРЯ 2020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00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25499" y="112549"/>
            <a:ext cx="3902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 27.12.2019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№ 449-ФЗ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31465" y="1239765"/>
            <a:ext cx="8438539" cy="4720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97050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НАЦПРОЕКТЫ. СТРОИТЕЛЬСТВО  (СТАТЬЯ 112)</a:t>
            </a:r>
            <a:endParaRPr lang="ru-RU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5" name="Блок-схема: перфолента 24"/>
          <p:cNvSpPr/>
          <p:nvPr/>
        </p:nvSpPr>
        <p:spPr>
          <a:xfrm rot="20770875">
            <a:off x="116956" y="870165"/>
            <a:ext cx="2137144" cy="1341401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Статья 112 дополнена новыми пунктами 55-63</a:t>
            </a:r>
            <a:endParaRPr lang="ru-RU" sz="1600" b="1" i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70087" y="1821461"/>
            <a:ext cx="8737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9850" algn="just">
              <a:tabLst>
                <a:tab pos="1701800" algn="l"/>
              </a:tabLs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реализации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НАЦИОНАЛЬНЫХ ПРОЕКТОВ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статье 112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Закона №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44-ФЗ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предусмотрены особенности осуществления закупок и исполнения контрактов в сфере строительства: </a:t>
            </a:r>
          </a:p>
          <a:p>
            <a:pPr marL="285750" indent="-285750" algn="just">
              <a:buFont typeface="Wingdings" pitchFamily="2" charset="2"/>
              <a:buChar char="Ø"/>
              <a:tabLst>
                <a:tab pos="1797050" algn="l"/>
              </a:tabLs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Правительство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РФ, высшие исполнительные органы государственной власти субъектов РФ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вправе утвердить перечни объектов капитального строительства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в целях архитектурно-строительного проектирования, строительства, реконструкции, капитального ремонта которых применяются специальные правила осуществления закупок и исполнения контрактов, предусмотренные частями 56 – 63 статьи 112, предусматривающие, среди прочего, что предметом контракта может быть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одновременно подготовка проектной документации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(или) выполнение инженерных изысканий, выполнение работ по строительству, реконструкции и (или) капитальному ремонту объекта капитального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строительства,       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также поставка медицинского оборудования, необходимого для эксплуатации такого объекта (при условии, что такое оборудование предусмотрено проектной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документацией)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285750" indent="-285750" algn="just">
              <a:buFont typeface="Wingdings" pitchFamily="2" charset="2"/>
              <a:buChar char="Ø"/>
              <a:tabLst>
                <a:tab pos="1797050" algn="l"/>
              </a:tabLs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заказчику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дано право проводить не только аукцион в электронной форме, но и открытый конкурс в электронной форме;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tabLst>
                <a:tab pos="1797050" algn="l"/>
              </a:tabLs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предусмотрены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специальные требования к содержанию, обоснованию НМЦ контрактов и дополнительные основания для их изменения. </a:t>
            </a:r>
            <a:endParaRPr lang="ru-RU" sz="1600" dirty="0" smtClean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9" name="Лента лицом вниз 8"/>
          <p:cNvSpPr/>
          <p:nvPr/>
        </p:nvSpPr>
        <p:spPr>
          <a:xfrm>
            <a:off x="6560289" y="86862"/>
            <a:ext cx="2594347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8 ЯНВАРЯ 2020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94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95876" y="112549"/>
            <a:ext cx="3902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 27.12.2019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№ 449-ФЗ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11017" y="1239765"/>
            <a:ext cx="8438539" cy="61455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062163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ИСКЛЮЧЕНЫ СЕРВИТУТЫ  (СТАТЬЯ 1)</a:t>
            </a:r>
            <a:endParaRPr lang="ru-RU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11107" y="3498112"/>
            <a:ext cx="7531146" cy="155235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со статьей 274 Гражданского кодекса РФ под сервитутом понимается право ограниченного пользования чужим земельным участком. Случаи, цели и порядок установления сервитута, в том числе для обеспечения государственных и муниципальных нужд, установлены статьями 23, 39.23-39.26, 39.33-39.50 Земельного кодекса РФ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Блок-схема: перфолента 24"/>
          <p:cNvSpPr/>
          <p:nvPr/>
        </p:nvSpPr>
        <p:spPr>
          <a:xfrm rot="20840907">
            <a:off x="138654" y="936266"/>
            <a:ext cx="1857930" cy="1272504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Часть 2 статьи 1 дополнена </a:t>
            </a:r>
          </a:p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пунктом 11 </a:t>
            </a:r>
            <a:endParaRPr lang="ru-RU" sz="1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0087" y="2140451"/>
            <a:ext cx="8737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43138" algn="just" hangingPunct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сферы действия Закона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44-ФЗ исключены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отношения, связанные с заключением соглашения об установлении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СЕРВИТУТА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случаях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порядке, которые предусмотрены земельным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законодательством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Лента лицом вниз 9"/>
          <p:cNvSpPr/>
          <p:nvPr/>
        </p:nvSpPr>
        <p:spPr>
          <a:xfrm>
            <a:off x="6517757" y="76229"/>
            <a:ext cx="2594347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8 ЯНВАРЯ 2020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35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382233" y="112549"/>
            <a:ext cx="533754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РФ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от 08.02.2017 № 145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11017" y="1239765"/>
            <a:ext cx="8438539" cy="61455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062163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КАТАЛОГ ТОВАРОВ, РАБОТ, УСЛУГ</a:t>
            </a:r>
            <a:endParaRPr lang="ru-RU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5" name="Блок-схема: перфолента 24"/>
          <p:cNvSpPr/>
          <p:nvPr/>
        </p:nvSpPr>
        <p:spPr>
          <a:xfrm rot="20913876">
            <a:off x="255128" y="1274323"/>
            <a:ext cx="1889744" cy="926777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ВНЕСЕНЫ ПРАВКИ</a:t>
            </a:r>
            <a:endParaRPr lang="ru-RU" sz="1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0087" y="2140451"/>
            <a:ext cx="87376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254125" algn="just" hangingPunct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Внесены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правки в Правила использования каталога товаров, работ, услуг для обеспечения государственных и муниципальных нужд, утвержденные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ПП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РФ от 08.02.2017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№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145, согласно которым: </a:t>
            </a:r>
          </a:p>
          <a:p>
            <a:pPr marL="285750" indent="-285750" algn="just" hangingPunct="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КТРУ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применяется заказчиками в извещении об осуществлении закупки, документации о закупке, контракте, реестре контрактов, а также при описании объектов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закупки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(при планировании КТРУ не используется)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предусмотрено, что Правительство РФ может установить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особенности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описания отдельных видов объектов закупок в соответствии с частью 5 статьи 33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Закона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№ 44-ФЗ, в соответствии с которыми заказчик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не сможет указывать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описании объекта закупки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дополнительную информацию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и дополнительные характеристики, которые не предусмотрены в позиции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КТРУ (пункт 5 Правил);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случае размещения извещения об осуществлении закупки, а также заключения контракта с единственным поставщиком (подрядчиком, исполнителем) до наступления даты начала обязательного применения соответствующей позиции КТРУ, заказчик до завершения закупки вправе руководствоваться пунктом 7 Правил использования КТРУ. То есть описание объекта закупки производится по общим правилам статьи 33 Закона № 44-ФЗ о контрактной системе (пункт 9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Правил).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Лента лицом вниз 8"/>
          <p:cNvSpPr/>
          <p:nvPr/>
        </p:nvSpPr>
        <p:spPr>
          <a:xfrm>
            <a:off x="6719776" y="118761"/>
            <a:ext cx="2349796" cy="1040752"/>
          </a:xfrm>
          <a:prstGeom prst="ribbon">
            <a:avLst>
              <a:gd name="adj1" fmla="val 16667"/>
              <a:gd name="adj2" fmla="val 73875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30 ДЕКАБРЯ 2019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96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90846" y="261864"/>
            <a:ext cx="7953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ЗАКУПКИ ЛЕКАРСТВЕННЫХ ПРЕПАРАТОВ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072436" y="1197233"/>
            <a:ext cx="6839004" cy="69535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ИЗМЕНЕНИЕ ЗАКОНОДАТЕЛЬСТВА В СФЕРЕ ЗАКУПОК ЛЕКАРСТВЕННЫХ ПРЕПАРАТОВ</a:t>
            </a:r>
            <a:endParaRPr lang="ru-RU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739680107"/>
              </p:ext>
            </p:extLst>
          </p:nvPr>
        </p:nvGraphicFramePr>
        <p:xfrm>
          <a:off x="1635" y="2083988"/>
          <a:ext cx="890845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0711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382233" y="112549"/>
            <a:ext cx="53375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Постановление Правительства РФ от 04.02.2015 № 99 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52893" y="1239765"/>
            <a:ext cx="8296663" cy="61455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978025"/>
            <a:r>
              <a:rPr lang="ru-RU" b="1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ДОПОЛНИТЕЛЬНЫЕ ТРЕБОВАНИЯ </a:t>
            </a:r>
            <a:endParaRPr lang="ru-RU" b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1978025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 </a:t>
            </a:r>
            <a:r>
              <a:rPr lang="ru-RU" b="1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УЧАСТНИКАМ </a:t>
            </a:r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ЗАКУПОК (ч.2 ст.31 Закона № 44-ФЗ)</a:t>
            </a:r>
            <a:endParaRPr lang="ru-RU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0086" y="1928019"/>
            <a:ext cx="889948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703263" algn="just" hangingPunct="0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8 января 2020 года устанавливаются </a:t>
            </a:r>
            <a:r>
              <a:rPr lang="ru-RU" sz="16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ДОПОЛНИТЕЛЬНЫЕ ТРЕБОВАНИЯ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 участникам 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закупок по</a:t>
            </a:r>
            <a:r>
              <a:rPr lang="ru-RU" sz="16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ТЕХНИЧЕСКОМУ ОБСЛУЖИВАНИЮ МЕДИЦИНСКОЙ ТЕХНИКИ </a:t>
            </a:r>
            <a:r>
              <a:rPr lang="en-US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(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пункт 8 Приложения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№ 1 к 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ПП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РФ от 04.02.2015 № 99 (в 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ред. ПП РФ от 27.12.2019 № 1922). Доп. требование устанавливается при соблюдении следующих условий:</a:t>
            </a:r>
          </a:p>
          <a:p>
            <a:pPr marL="285750" indent="-285750" algn="just" hangingPunct="0">
              <a:buFont typeface="Wingdings" panose="05000000000000000000" pitchFamily="2" charset="2"/>
              <a:buChar char="Ø"/>
            </a:pP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НМЦК – более </a:t>
            </a:r>
            <a:r>
              <a:rPr lang="ru-RU" sz="16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10 МЛН. РУБЛЕЙ.</a:t>
            </a:r>
          </a:p>
          <a:p>
            <a:pPr marL="285750" indent="-285750" algn="just" hangingPunct="0">
              <a:buFont typeface="Wingdings" panose="05000000000000000000" pitchFamily="2" charset="2"/>
              <a:buChar char="Ø"/>
            </a:pPr>
            <a:r>
              <a:rPr lang="ru-RU" sz="16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Виды работ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: техническое обслуживание (ТО) медицинской техники, а именно монтаж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наладка; контроль технического состояния; периодическое и текущее техническое обслуживание; 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ремонт;</a:t>
            </a:r>
          </a:p>
          <a:p>
            <a:pPr marL="285750" indent="-285750" algn="just" hangingPunct="0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ТО осуществляется в отношении </a:t>
            </a:r>
            <a:r>
              <a:rPr lang="ru-RU" sz="16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медицинской техники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, включенной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коды 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ОКПД2:         26.60.11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(Аппараты, основанные на использовании рентгеновского или альфа-, бета- или гамма-излучений), 26.60.12 (Аппараты электродиагностические); 26.60.13.130 (Аппараты высокочастотной и низкочастотной терапии), 26.70.22.150 (Микроскопы оптические), 32.50.12.000 (Стерилизаторы хирургические или лабораторные), 32.50.21.121 (Аппараты для ингаляционного наркоза), 32.50.21.122 (Аппараты дыхательные реанимационные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)</a:t>
            </a:r>
            <a:endParaRPr lang="ru-RU" sz="16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9" name="Блок-схема: перфолента 8"/>
          <p:cNvSpPr/>
          <p:nvPr/>
        </p:nvSpPr>
        <p:spPr>
          <a:xfrm rot="20874532">
            <a:off x="144412" y="860549"/>
            <a:ext cx="1793943" cy="1344919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Новая позиция в Приложении №1 к ПП РФ №99</a:t>
            </a:r>
            <a:endParaRPr lang="ru-RU" sz="1600" b="1" i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0" name="Лента лицом вниз 9"/>
          <p:cNvSpPr/>
          <p:nvPr/>
        </p:nvSpPr>
        <p:spPr>
          <a:xfrm>
            <a:off x="6475225" y="150660"/>
            <a:ext cx="2594347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8 ЯНВАРЯ 2020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49382" y="5607940"/>
            <a:ext cx="8820189" cy="99167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algn="ctr"/>
            <a:r>
              <a:rPr lang="ru-RU" sz="16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Проверку соответствия </a:t>
            </a:r>
            <a:r>
              <a:rPr lang="ru-RU" sz="1600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участника закупки дополнительным требованиям осуществляет комиссия по осуществлению закупок </a:t>
            </a:r>
            <a:r>
              <a:rPr lang="ru-RU" sz="16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 основании документов</a:t>
            </a:r>
            <a:r>
              <a:rPr lang="ru-RU" sz="1600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, направленных оператором электронной площадки и содержащихся в реестре </a:t>
            </a:r>
            <a:r>
              <a:rPr lang="ru-RU" sz="16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участников </a:t>
            </a:r>
            <a:r>
              <a:rPr lang="ru-RU" sz="1600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закупок, аккредитованных на электронной </a:t>
            </a:r>
            <a:r>
              <a:rPr lang="ru-RU" sz="16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площадке (письмо Минфина России от 31.10.2019 № 24-02-08/84217).</a:t>
            </a:r>
            <a:endParaRPr lang="ru-RU" sz="1600" i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3" name="Picture 2" descr="Kartinki_pro_vosklicatelnyy_znak_2_14215145-387x1024.png (387×1024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55" y="5607940"/>
            <a:ext cx="294986" cy="959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91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95876" y="112549"/>
            <a:ext cx="3902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 27.12.2019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№ 449-ФЗ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28391" y="1070363"/>
            <a:ext cx="58890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u="sng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ИЗМЕНЕНИЕ ТРЕБОВАНИЙ К СОСТАВУ </a:t>
            </a:r>
          </a:p>
          <a:p>
            <a:pPr algn="r"/>
            <a:r>
              <a:rPr lang="ru-RU" b="1" u="sng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ЗАЯВКИ НА УЧАСТИЕ В ЗАКУПКЕ</a:t>
            </a:r>
            <a:endParaRPr lang="ru-RU" b="1" u="sng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648055" y="1716695"/>
            <a:ext cx="7389629" cy="52677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Изменения внесены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п.2 ч.2 ст.51 (ОК), п.3 ч.4 ст.54.4 (ОКЭФ),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п.2 ч.3 ст.66 (ЭА),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ч.3 ст.73 (ЗК), п.3 ч.6 ст.83 (ЗП), п.3 ч.6 ст.83.1 (ЗПЭФ), п.2 ч.2 ст.88 (ЗА)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042013"/>
              </p:ext>
            </p:extLst>
          </p:nvPr>
        </p:nvGraphicFramePr>
        <p:xfrm>
          <a:off x="-9000" y="2413575"/>
          <a:ext cx="9144000" cy="4199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9735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  <a:gridCol w="4584265">
                  <a:extLst>
                    <a:ext uri="{9D8B030D-6E8A-4147-A177-3AD203B41FA5}">
                      <a16:colId xmlns:a16="http://schemas.microsoft.com/office/drawing/2014/main" val="3823563388"/>
                    </a:ext>
                  </a:extLst>
                </a:gridCol>
              </a:tblGrid>
              <a:tr h="256820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ДО 1 ЯНВАРЯ 2020 ГОДА</a:t>
                      </a:r>
                      <a:endParaRPr lang="ru-RU" sz="1400" b="1" i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С 1 ЯНВАРЯ 2020 ГОДА</a:t>
                      </a:r>
                      <a:endParaRPr lang="ru-RU" sz="1400" b="1" i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55645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ПЕРВАЯ ЧАСТЬ ЗАЯВКИ</a:t>
                      </a:r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5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исключением случая, предусмотренного ч.3.1 ст.66), должна содержать: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ПЕРВАЯ ЧАСТЬ ЗАЯВКИ</a:t>
                      </a:r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5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исключением случая, предусмотренного ч.3.1 ст.66), должна содержать:</a:t>
                      </a:r>
                      <a:endParaRPr lang="ru-RU" sz="1500" b="1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  <a:tr h="27575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 согласие …</a:t>
                      </a:r>
                      <a:endParaRPr lang="ru-RU" sz="1500" b="1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 согласие …</a:t>
                      </a:r>
                      <a:endParaRPr lang="ru-RU" sz="1500" b="1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448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2) </a:t>
                      </a:r>
                      <a:r>
                        <a:rPr lang="ru-RU" sz="15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 осуществлении закупки товара </a:t>
                      </a:r>
                      <a:r>
                        <a:rPr lang="ru-RU" sz="15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или закупки работы, услуги, для выполнения, оказания которых используется товар</a:t>
                      </a:r>
                      <a:r>
                        <a:rPr lang="ru-RU" sz="15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  <a:endParaRPr lang="ru-RU" sz="1500" b="1" strike="noStrike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2) </a:t>
                      </a:r>
                      <a:r>
                        <a:rPr lang="ru-RU" sz="15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 осуществлении закупки </a:t>
                      </a:r>
                      <a:r>
                        <a:rPr lang="ru-RU" sz="15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ТОВАРА, в том числе ПОСТАВЛЯЕМОГО заказчику при выполнении закупаемых работ, оказании закупаемых услу</a:t>
                      </a:r>
                      <a:r>
                        <a:rPr lang="ru-RU" sz="15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г:</a:t>
                      </a:r>
                      <a:endParaRPr lang="ru-RU" sz="1500" b="1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717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а) наименование страны происхождения товара </a:t>
                      </a:r>
                      <a:r>
                        <a:rPr lang="ru-RU" sz="15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(в случае установления заказчиком условий, запретов, ограничений допуска товаров, происходящих из иностранного государства или группы иностранных государств, в соответствии со ст.14 Закона № 44-ФЗ);</a:t>
                      </a:r>
                      <a:endParaRPr lang="ru-RU" sz="1500" b="1" strike="noStrike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а) </a:t>
                      </a:r>
                      <a:r>
                        <a:rPr lang="ru-RU" sz="15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страны происхождения товара</a:t>
                      </a:r>
                      <a:r>
                        <a:rPr lang="ru-RU" sz="15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1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830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б) конкретные показатели товара, соответствующие значениям, установленным в документации, и указание на товарный знак (при наличии)…</a:t>
                      </a:r>
                      <a:endParaRPr lang="ru-RU" sz="1500" b="1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б) конкретные показатели товара, соответствующие значениям, установленным в документации, и указание на товарный знак (при наличии)…</a:t>
                      </a:r>
                      <a:endParaRPr lang="ru-RU" sz="1500" b="1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Блок-схема: перфолента 16"/>
          <p:cNvSpPr/>
          <p:nvPr/>
        </p:nvSpPr>
        <p:spPr>
          <a:xfrm rot="20727451">
            <a:off x="122540" y="1044560"/>
            <a:ext cx="1916704" cy="1380651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Пример: </a:t>
            </a:r>
          </a:p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эл. </a:t>
            </a:r>
            <a:r>
              <a:rPr lang="ru-RU" sz="1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укцион</a:t>
            </a:r>
          </a:p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(п.2 ч.3 ст.66)</a:t>
            </a:r>
            <a:endParaRPr lang="ru-RU" sz="1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Лента лицом вниз 9"/>
          <p:cNvSpPr/>
          <p:nvPr/>
        </p:nvSpPr>
        <p:spPr>
          <a:xfrm>
            <a:off x="6560290" y="69226"/>
            <a:ext cx="2594347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1 ЯНВАРЯ 2020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25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382233" y="112549"/>
            <a:ext cx="53375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Постановление Правительства РФ от 28.11.2013 </a:t>
            </a:r>
            <a:r>
              <a:rPr lang="ru-RU" sz="26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№ 1084   </a:t>
            </a:r>
            <a:endParaRPr lang="ru-RU" sz="2600" b="1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52893" y="1202821"/>
            <a:ext cx="8296663" cy="61455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616075" indent="1588" algn="ctr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РЕЕСТР КОНТРАКТОВ, ЗАКЛЮЧЕННЫХ ЗАКАЗЧИКАМИ</a:t>
            </a:r>
            <a:endParaRPr lang="ru-RU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0087" y="1909550"/>
            <a:ext cx="8737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16075" algn="just" hangingPunct="0">
              <a:spcAft>
                <a:spcPts val="600"/>
              </a:spcAft>
            </a:pPr>
            <a:r>
              <a:rPr lang="ru-RU" sz="16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7 НОЯБРЯ 2019 ГОДА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уточнены условия ведения </a:t>
            </a:r>
            <a:r>
              <a:rPr lang="ru-RU" sz="16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РЕЕСТРА КОНТРАКТОВ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,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заключенных 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заказчиками. </a:t>
            </a:r>
          </a:p>
          <a:p>
            <a:pPr algn="just" hangingPunct="0">
              <a:spcAft>
                <a:spcPts val="600"/>
              </a:spcAft>
            </a:pP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соответствии с 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ПП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РФ от 28.11.2013 №1084 (в 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ред. ПП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РФ от 05.11.2019 №1400) в реестр контрактов 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также включается информация:</a:t>
            </a:r>
          </a:p>
          <a:p>
            <a:pPr marL="285750" indent="-285750" algn="just" hangingPunct="0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 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гарантийных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обязательствах, сроках их предоставления (при наличии), 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обеспечении таких гарантийных обязательств (при наличии), их 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размере; </a:t>
            </a:r>
          </a:p>
          <a:p>
            <a:pPr marL="285750" indent="-285750" algn="just" hangingPunct="0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оплате неустоек (штрафов, пеней) в связи с ненадлежащим исполнением стороной контракта обязательств, предусмотренных </a:t>
            </a: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контрактом</a:t>
            </a:r>
          </a:p>
          <a:p>
            <a:pPr algn="just" hangingPunct="0">
              <a:spcAft>
                <a:spcPts val="600"/>
              </a:spcAft>
            </a:pPr>
            <a:r>
              <a:rPr lang="ru-RU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Также </a:t>
            </a:r>
            <a:r>
              <a:rPr lang="ru-RU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уточнен порядок проведения Федеральным казначейством проверок, предусмотренных Правилами ведения реестра контрактов, заключенных заказчиками</a:t>
            </a:r>
            <a:endParaRPr lang="ru-RU" sz="1600" b="1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9" name="Блок-схема: перфолента 8"/>
          <p:cNvSpPr/>
          <p:nvPr/>
        </p:nvSpPr>
        <p:spPr>
          <a:xfrm rot="20874532">
            <a:off x="78670" y="1068383"/>
            <a:ext cx="1902806" cy="1060016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Доп. информация в реестр контрактов</a:t>
            </a:r>
            <a:endParaRPr lang="ru-RU" sz="1600" b="1" i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0" name="Лента лицом вниз 9"/>
          <p:cNvSpPr/>
          <p:nvPr/>
        </p:nvSpPr>
        <p:spPr>
          <a:xfrm>
            <a:off x="6475225" y="122098"/>
            <a:ext cx="2594347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7 НОЯБРЯ 2019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3689374227"/>
              </p:ext>
            </p:extLst>
          </p:nvPr>
        </p:nvGraphicFramePr>
        <p:xfrm>
          <a:off x="254237" y="4707029"/>
          <a:ext cx="6096000" cy="1551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Выноска со стрелкой влево 13"/>
          <p:cNvSpPr/>
          <p:nvPr/>
        </p:nvSpPr>
        <p:spPr>
          <a:xfrm rot="1776195">
            <a:off x="6247364" y="4747058"/>
            <a:ext cx="2426608" cy="1213480"/>
          </a:xfrm>
          <a:prstGeom prst="leftArrowCallout">
            <a:avLst>
              <a:gd name="adj1" fmla="val 27343"/>
              <a:gd name="adj2" fmla="val 34861"/>
              <a:gd name="adj3" fmla="val 61088"/>
              <a:gd name="adj4" fmla="val 64977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5 РАБОЧИХ ДНЕЙ для направления в РГК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Левая фигурная скобка 3"/>
          <p:cNvSpPr/>
          <p:nvPr/>
        </p:nvSpPr>
        <p:spPr>
          <a:xfrm rot="16200000">
            <a:off x="3156404" y="3109688"/>
            <a:ext cx="332508" cy="6305139"/>
          </a:xfrm>
          <a:prstGeom prst="leftBrace">
            <a:avLst>
              <a:gd name="adj1" fmla="val 116667"/>
              <a:gd name="adj2" fmla="val 50753"/>
            </a:avLst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804934" y="6480700"/>
            <a:ext cx="31272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НПА ДЛЯ ВЕДЕНИЯ РГК</a:t>
            </a:r>
            <a:endParaRPr lang="ru-RU" sz="1400" b="1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9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382233" y="112549"/>
            <a:ext cx="53375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Постановление Правительства РФ от 25.11.2013 № 1062  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52893" y="1239765"/>
            <a:ext cx="8296663" cy="61455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616075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РЕЕСТР НЕДОБРОСОВЕСТНЫХ ПОСТАВЩИКОВ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0087" y="2140451"/>
            <a:ext cx="8737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616075" algn="just" hangingPunct="0"/>
            <a:r>
              <a:rPr lang="ru-RU" dirty="0">
                <a:latin typeface="Times New Roman" pitchFamily="18" charset="0"/>
                <a:cs typeface="Times New Roman" pitchFamily="18" charset="0"/>
              </a:rPr>
              <a:t>Уточнили правила, касающиеся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ведения реестра недобросовестных поставщиков (РНП)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Закону № 44-ФЗ:</a:t>
            </a:r>
          </a:p>
          <a:p>
            <a:pPr marL="285750" indent="-285750" algn="just" hangingPunct="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установлен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срок, в течение которого контрольный орган направляет заказчику, поставщику и другим заинтересованным лицам копию решения о включении (отказе во включении) в РНП. Он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составляет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ТРИ РАБОЧИХ ДНЯ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даты вынесения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решения;</a:t>
            </a:r>
          </a:p>
          <a:p>
            <a:pPr marL="285750" indent="-285750" algn="just" hangingPunct="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уточнили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когда сведения о недобросовестном поставщике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ИСКЛЮЧАЮТСЯ ИЗ РЕЕСТРА ДОСРОЧНО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Так, это возможно, если суд признает:</a:t>
            </a:r>
          </a:p>
          <a:p>
            <a:pPr marL="542925" lvl="0" indent="-277813" algn="just">
              <a:buFont typeface="Wingdings" pitchFamily="2" charset="2"/>
              <a:buChar char="§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решение заказчика об одностороннем отказе от исполнения контракта незаконным (недействительным);</a:t>
            </a:r>
          </a:p>
          <a:p>
            <a:pPr marL="542925" lvl="0" indent="-277813" algn="just">
              <a:buFont typeface="Wingdings" pitchFamily="2" charset="2"/>
              <a:buChar char="§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решение контрольного органа о включении информации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РНП недействительным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Блок-схема: перфолента 8"/>
          <p:cNvSpPr/>
          <p:nvPr/>
        </p:nvSpPr>
        <p:spPr>
          <a:xfrm rot="20874532">
            <a:off x="107245" y="1057261"/>
            <a:ext cx="1823334" cy="1147998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ВНЕСЕНЫ УТОЧНЕНИЯ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Лента лицом вниз 9"/>
          <p:cNvSpPr/>
          <p:nvPr/>
        </p:nvSpPr>
        <p:spPr>
          <a:xfrm>
            <a:off x="6475225" y="193192"/>
            <a:ext cx="2594347" cy="1040752"/>
          </a:xfrm>
          <a:prstGeom prst="ribbon">
            <a:avLst>
              <a:gd name="adj1" fmla="val 16667"/>
              <a:gd name="adj2" fmla="val 67318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30 ДЕКАБРЯ 2019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44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382233" y="112549"/>
            <a:ext cx="53375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Постановление Правительства РФ от 11.12.2019 № 1635  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52893" y="1239765"/>
            <a:ext cx="8296663" cy="61455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520825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ОБЯЗАТЕЛЬНОЕ ОБЩЕСТВЕННОЕ ОБСУЖДЕНИЕ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0087" y="2140451"/>
            <a:ext cx="8737600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903288" algn="just" hangingPunct="0">
              <a:spcAft>
                <a:spcPts val="60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 1 ЯНВАРЯ 2020 ГОДА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действуют новые правила проведения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ОБЯЗАТЕЛЬНОГО ОБЩЕСТВЕННОГО ОБСУЖДЕНИЯ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закупок товаров, работ, услуг для обеспечения государственных и муниципальных нужд. Данные правила утверждены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ПП РФ от 11.12.2019 № 1635 взамен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правил, которые были ранее утверждены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ПП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РФ от 22.08.2016 № 835. </a:t>
            </a:r>
          </a:p>
          <a:p>
            <a:pPr marL="285750" indent="-2857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Общественное обсуждение заказчики обязаны проводить в случае закупок путем проведения конкурсов и аукционов с НМЦК, составляющей или превышающей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МЛРД. РУБЛЕЙ.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Скорректирован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перечень случаев, когда обсуждение не проводится: в частности, если НМЦК не превышает 1 млрд. рублей, а при выполнении работ по строительству, реконструкции, капитальному ремонту, сносу объекта капитального строительства в случае, если НМЦК не превышает 2 млрд. рублей.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Новые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правила не предусматривают дробление процедуры общественного обсуждения на несколько этапов.</a:t>
            </a:r>
          </a:p>
        </p:txBody>
      </p:sp>
      <p:sp>
        <p:nvSpPr>
          <p:cNvPr id="9" name="Блок-схема: перфолента 8"/>
          <p:cNvSpPr/>
          <p:nvPr/>
        </p:nvSpPr>
        <p:spPr>
          <a:xfrm rot="20874532">
            <a:off x="107245" y="1057261"/>
            <a:ext cx="1823334" cy="1147998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НОВЫЕ ПРАВИЛА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Лента лицом вниз 9"/>
          <p:cNvSpPr/>
          <p:nvPr/>
        </p:nvSpPr>
        <p:spPr>
          <a:xfrm>
            <a:off x="6475225" y="310155"/>
            <a:ext cx="2594347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1 ЯНВАРЯ 2020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83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00700" y="41411"/>
            <a:ext cx="52737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Типовые контракты, типовые условия контрактов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231137"/>
              </p:ext>
            </p:extLst>
          </p:nvPr>
        </p:nvGraphicFramePr>
        <p:xfrm>
          <a:off x="191386" y="1474731"/>
          <a:ext cx="8830319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4081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  <a:gridCol w="2169633">
                  <a:extLst>
                    <a:ext uri="{9D8B030D-6E8A-4147-A177-3AD203B41FA5}">
                      <a16:colId xmlns:a16="http://schemas.microsoft.com/office/drawing/2014/main" val="3823563388"/>
                    </a:ext>
                  </a:extLst>
                </a:gridCol>
                <a:gridCol w="15966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09"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Типовой</a:t>
                      </a:r>
                      <a:r>
                        <a:rPr lang="ru-RU" sz="1600" b="0" i="0" baseline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 контракт/</a:t>
                      </a:r>
                    </a:p>
                    <a:p>
                      <a:pPr algn="ctr"/>
                      <a:r>
                        <a:rPr lang="ru-RU" sz="1600" b="0" i="0" baseline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Типовое условие контракта</a:t>
                      </a:r>
                      <a:endParaRPr lang="ru-RU" sz="1600" b="0" i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Чем принято</a:t>
                      </a:r>
                      <a:endParaRPr lang="ru-RU" sz="1600" b="0" i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Дата обязательного применения</a:t>
                      </a:r>
                      <a:endParaRPr lang="ru-RU" sz="1600" b="0" i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Типовые условия контрактов на поставку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лекарственных средств или препаратов для ветеринарного применения 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(вместе с информационной картой указанных тип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овых условий, в которой указаны наименования товаров, коды ОКПД2, ОКВЭД2 и КТРУ, при которых они подлежат применению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Приказ Минсельхоза России от 26.08.2019 № 501 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06.01.2020</a:t>
                      </a:r>
                      <a:endParaRPr lang="ru-RU" sz="1600" b="1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Типовой контракт на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поставку отдельных видов технических средств реабилитации серийного производства, не требующих индивидуального изготовления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предусмотренных федеральным перечнем реабилитационных мероприятий, технических средств реабилитации и услуг, предоставляемых инвалиду (вместе с информационной картой данного типового контракта)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Приказ Минтруда России от 11.03.2019 № 144н 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28.01.2020</a:t>
                      </a:r>
                      <a:endParaRPr lang="ru-RU" sz="1600" b="1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" name="Блок-схема: перфолента 24"/>
          <p:cNvSpPr/>
          <p:nvPr/>
        </p:nvSpPr>
        <p:spPr>
          <a:xfrm rot="1349265">
            <a:off x="6877335" y="253633"/>
            <a:ext cx="1839466" cy="903670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НОВЫЕ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92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00700" y="41411"/>
            <a:ext cx="52737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Типовые контракты, типовые условия контрактов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144092"/>
              </p:ext>
            </p:extLst>
          </p:nvPr>
        </p:nvGraphicFramePr>
        <p:xfrm>
          <a:off x="191386" y="1474731"/>
          <a:ext cx="8830319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4081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  <a:gridCol w="2169633">
                  <a:extLst>
                    <a:ext uri="{9D8B030D-6E8A-4147-A177-3AD203B41FA5}">
                      <a16:colId xmlns:a16="http://schemas.microsoft.com/office/drawing/2014/main" val="3823563388"/>
                    </a:ext>
                  </a:extLst>
                </a:gridCol>
                <a:gridCol w="15966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409"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Типовой</a:t>
                      </a:r>
                      <a:r>
                        <a:rPr lang="ru-RU" sz="1600" b="0" i="0" baseline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 контракт/</a:t>
                      </a:r>
                    </a:p>
                    <a:p>
                      <a:pPr algn="ctr"/>
                      <a:r>
                        <a:rPr lang="ru-RU" sz="1600" b="0" i="0" baseline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Типовое условие контракта</a:t>
                      </a:r>
                      <a:endParaRPr lang="ru-RU" sz="1600" b="0" i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Чем отменено</a:t>
                      </a:r>
                      <a:endParaRPr lang="ru-RU" sz="1600" b="0" i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Дата обязательного применения</a:t>
                      </a:r>
                      <a:endParaRPr lang="ru-RU" sz="1600" b="0" i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Типовой государственный (муниципальный) контракт на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СТРОИТЕЛЬСТВО (РЕКОНСТРУКЦИЮ) ОБЪЕКТА КАПИТАЛЬНОГО СТРОИТЕЛЬСТВА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(вместе с Информационной картой указанного типового контракта) (утвержден приказом Минстроя России от 05.07.2018 г. № 398/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Приказом Минстроя России от 02.12.2019 №753/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(зарегистрировано в Минюсте России 18.12.2019 № 56872)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30.12.2019</a:t>
                      </a:r>
                      <a:endParaRPr lang="ru-RU" sz="1600" b="1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Типовой государственный (муниципальный) контракт на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ВЫПОЛНЕНИЕ ПРОЕКТНЫХ И ИЗЫСКАТЕЛЬСКИХ РАБОТ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(вместе с Информационной картой указанного типового контракта) (утвержден приказом Минстроя России от 05.07.2018 г. № 397/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Приказом Минстроя России от 02.12.2019 №754/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(зарегистрировано в Минюсте России 19.12.2019 № 56891)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31.12.2019</a:t>
                      </a:r>
                      <a:endParaRPr lang="ru-RU" sz="1600" b="1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" name="Блок-схема: перфолента 24"/>
          <p:cNvSpPr/>
          <p:nvPr/>
        </p:nvSpPr>
        <p:spPr>
          <a:xfrm rot="1349265">
            <a:off x="6877335" y="317431"/>
            <a:ext cx="1839466" cy="903670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ОТМЕНЕНЫ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0087" y="5709683"/>
            <a:ext cx="8601773" cy="74433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Указанные типовые контракты исключены из библиотеки типовых контрактов, типовых условий контрактов ЕИС и не подлежат применению (см.</a:t>
            </a:r>
            <a:r>
              <a:rPr lang="ru-RU" sz="16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 письмо Минфина России от 20.12.2019 №24-05-06/100250).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Kartinki_pro_vosklicatelnyy_znak_2_14215145-387x1024.png (387×1024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31" y="5729161"/>
            <a:ext cx="294986" cy="650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87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382233" y="112549"/>
            <a:ext cx="5337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Информационное обеспечение закупок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99460" y="1261031"/>
            <a:ext cx="5603360" cy="3072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520825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ЭЛЕКТРОННАЯ ПОДПИСЬ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0087" y="1630067"/>
            <a:ext cx="873760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algn="just" hangingPunct="0">
              <a:spcAft>
                <a:spcPts val="600"/>
              </a:spcAf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 1 января 2020 года запрещено использование квалифицированных сертификатов ключей проверки электронной подписи по ГОСТ Р 34.10-2001.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85725" algn="just" hangingPunct="0"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Доступ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 функционалу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ЕИС с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2020 года возможен только с использованием сертификатов нового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образца по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ГОСТ Р 34.10-2012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85725" algn="just" hangingPunct="0"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Заказчикам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поставщикам необходимо заменить сертификаты старого образца на новые (письмо ФСБ России от 07.09.2018 № 149/7/6-363)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45530" y="3571930"/>
            <a:ext cx="5603360" cy="3072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520825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РЕГИСТРАЦИЯ В ЕИС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2487" y="3962232"/>
            <a:ext cx="8737600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spcAft>
                <a:spcPts val="600"/>
              </a:spcAf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 1 января 2020 года участие в электронных процедурах закупок в рамках Закона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44-ФЗ возможно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только для участников,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ЗАРЕГИСТРИРОВАННЫХ В ЕИС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 получивших аккредитацию на электронной площадке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ч.5 ст.24.2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Закона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44-ФЗ).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2020 года регистрация участников в ЕИС была добровольной,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и при наличии аккредитации на ЭТП можно было участвовать в закупках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ч.50 ст.112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Закона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44-ФЗ), 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1 января 2020 года принять участие в электронных закупках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Закону № 44-ФЗ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смогут только те, кто зарегистрирован в ЕИС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включен в единый реестр участников закупок в порядке, установленном ПП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РФ от 30.12.2018 № 1752</a:t>
            </a:r>
          </a:p>
        </p:txBody>
      </p:sp>
      <p:sp>
        <p:nvSpPr>
          <p:cNvPr id="13" name="Лента лицом вниз 12"/>
          <p:cNvSpPr/>
          <p:nvPr/>
        </p:nvSpPr>
        <p:spPr>
          <a:xfrm>
            <a:off x="6475225" y="310155"/>
            <a:ext cx="2594347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1 ЯНВАРЯ 2020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98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382233" y="112549"/>
            <a:ext cx="5337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Информационное обеспечение закупок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99460" y="1261031"/>
            <a:ext cx="5603360" cy="3072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ЭЛЕКТРОННОЕ АКТИРОВАНИЕ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0087" y="1725764"/>
            <a:ext cx="8737600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hangingPunct="0"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 1 января 2020 года в ЕИС появилась возможность сформировать и подписать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 ЭЛЕКТРОННОЙ ФОРМЕ ДОКУМЕНТЫ О ПРИЕМКЕ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 исполнении контракта (электронное актирование). Это можно сделать в личном кабинете пользователя при взаимном согласии сторон на обмен такими документами.  </a:t>
            </a:r>
          </a:p>
          <a:p>
            <a:pPr marL="285750" indent="-285750" algn="just" hangingPunct="0"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Разъяснения по электронному актированию даны в совместном письме Федерального казначейства и Федеральной налоговой службы России от 18.12.2019 № 14-00-06/27476, № АС-4-15/26126, а также в Информационном письме на ЕИС от 31.12.2019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 hangingPunct="0"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материалы для работы с документами о приемке товаров (работ, услуг) в электронной форме размещены в ЕИС в разделе «Документы» подраздел «Материалы для работы в ЕИС» / «Материалы для работы с документами о приемке товаров (работ, услуг) в электронной форме». </a:t>
            </a:r>
          </a:p>
          <a:p>
            <a:pPr marL="285750" indent="-285750" algn="just" hangingPunct="0"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Оформление документов о приёмке товаров, работ, услуг в электронной форме в настоящее время является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правом, а не обязанностью заказчика.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Лента лицом вниз 16"/>
          <p:cNvSpPr/>
          <p:nvPr/>
        </p:nvSpPr>
        <p:spPr>
          <a:xfrm>
            <a:off x="6475225" y="310155"/>
            <a:ext cx="2594347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1 ЯНВАРЯ 2020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66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382233" y="112549"/>
            <a:ext cx="5337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Информационное обеспечение закупок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99460" y="1505590"/>
            <a:ext cx="5603360" cy="3072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520825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НЕЗАВИСИМЫЙ РЕГИСТРАТОР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0087" y="2225515"/>
            <a:ext cx="87376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spcAft>
                <a:spcPts val="600"/>
              </a:spcAf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 1 января 2020 года начала в полном объеме функционировать государственная информационная система «Независимый регистратор».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hangingPunct="0"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создана для мониторинга и фиксации действий, бездействия участников контрактной системы в сфере закупок в ЕИС и на электронных площадках.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 hangingPunct="0"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целях защиты прав участников контрактной системы и прав электронных площадок с 2020 года ГИС «Независимый регистратор»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фиксирует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перечень всех действий при закупках (Постановление Правительства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РФ от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28.07.2018 № 883);</a:t>
            </a:r>
          </a:p>
        </p:txBody>
      </p:sp>
      <p:sp>
        <p:nvSpPr>
          <p:cNvPr id="17" name="Лента лицом вниз 16"/>
          <p:cNvSpPr/>
          <p:nvPr/>
        </p:nvSpPr>
        <p:spPr>
          <a:xfrm>
            <a:off x="6507126" y="305344"/>
            <a:ext cx="2615612" cy="1040752"/>
          </a:xfrm>
          <a:prstGeom prst="ribbon">
            <a:avLst>
              <a:gd name="adj1" fmla="val 16667"/>
              <a:gd name="adj2" fmla="val 56793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1 ЯНВАРЯ 2020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70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648047" y="112549"/>
            <a:ext cx="5071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Федеральный закон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 24.07.1998 № 124-ФЗ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20231" y="1207867"/>
            <a:ext cx="7165090" cy="46676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ЗАКУПКА УСЛУГ ПО ОРГАНИЗАЦИИ ДЕТСКОГО ОТДЫХА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0087" y="1778929"/>
            <a:ext cx="8737600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 hangingPunct="0">
              <a:spcAft>
                <a:spcPts val="600"/>
              </a:spcAft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1 ИЮНЯ 2020 ГОДА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будет запрещено закупать услуги по организации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ДЕТСКОГО ОТДЫХА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 компаний, не включенных в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СПЕЦИАЛЬНЫЙ РЕЕСТР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t" hangingPunct="0"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Ведением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реестра организаций отдыха детей и их оздоровления будет заниматься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России и его региональные представительства.</a:t>
            </a:r>
          </a:p>
          <a:p>
            <a:pPr algn="just">
              <a:spcAft>
                <a:spcPts val="600"/>
              </a:spcAf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Заказчикам придется при рассмотрении заявок проверять внесены ли участники закупок в реестр.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июня 2020 года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будет действовать ответственность по КоАП РФ за оказание услуг по организации отдыха детей организациями, не включенными в реестр. Размер штрафа для них составит от 500 тыс. до 1 млн.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рублей (Федеральный закон от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16.10.2019 № 336-ФЗ).</a:t>
            </a:r>
          </a:p>
        </p:txBody>
      </p:sp>
      <p:sp>
        <p:nvSpPr>
          <p:cNvPr id="17" name="Лента лицом вниз 16"/>
          <p:cNvSpPr/>
          <p:nvPr/>
        </p:nvSpPr>
        <p:spPr>
          <a:xfrm>
            <a:off x="6305110" y="305344"/>
            <a:ext cx="2817628" cy="1040752"/>
          </a:xfrm>
          <a:prstGeom prst="ribbon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1 ИЮНЯ 2020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0087" y="4901668"/>
            <a:ext cx="8601773" cy="155235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статья 12 Федерального закона от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24.07.1998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124-ФЗ (ред. от 27.12.2019)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«Об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основных гарантиях прав ребенка в Российской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Федерации»: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«2.1. Организации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не включенные в реестр организаций отдыха детей и их оздоровления, не вправе оказывать услуги по организации отдыха и оздоровления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детей»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(действует с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июня 2020 года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Kartinki_pro_vosklicatelnyy_znak_2_14215145-387x1024.png (387×1024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31" y="5059282"/>
            <a:ext cx="294986" cy="1033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050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061701" y="112549"/>
            <a:ext cx="3902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 27.12.2019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№ 449-ФЗ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Лента лицом вниз 16"/>
          <p:cNvSpPr/>
          <p:nvPr/>
        </p:nvSpPr>
        <p:spPr>
          <a:xfrm>
            <a:off x="6687885" y="113950"/>
            <a:ext cx="2420348" cy="1040752"/>
          </a:xfrm>
          <a:prstGeom prst="ribbon">
            <a:avLst>
              <a:gd name="adj1" fmla="val 16667"/>
              <a:gd name="adj2" fmla="val 60877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1 ИЮЛЯ 2020 ГОДА</a:t>
            </a:r>
            <a:endParaRPr lang="ru-RU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48230" y="1239765"/>
            <a:ext cx="8438539" cy="61455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062163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ЗАПРОС КОТИРОВОК В ЭЛ.ФОРМЕ (СТАТЬЯ 82.1)</a:t>
            </a:r>
            <a:endParaRPr lang="ru-RU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448718"/>
              </p:ext>
            </p:extLst>
          </p:nvPr>
        </p:nvGraphicFramePr>
        <p:xfrm>
          <a:off x="80777" y="2162506"/>
          <a:ext cx="8952385" cy="4194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185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  <a:gridCol w="4488200">
                  <a:extLst>
                    <a:ext uri="{9D8B030D-6E8A-4147-A177-3AD203B41FA5}">
                      <a16:colId xmlns:a16="http://schemas.microsoft.com/office/drawing/2014/main" val="3823563388"/>
                    </a:ext>
                  </a:extLst>
                </a:gridCol>
              </a:tblGrid>
              <a:tr h="265285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1400" b="1" i="0" baseline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 НАСТОЯЩЕЕ ВРЕМЯ</a:t>
                      </a:r>
                      <a:endParaRPr lang="ru-RU" sz="1400" b="1" i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С 1 ИЮЛЯ 2020 ГОДА</a:t>
                      </a:r>
                      <a:endParaRPr lang="ru-RU" sz="1400" b="1" i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27855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Шесть статей</a:t>
                      </a:r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Закона № 44-ФЗ (82.1-82.6)</a:t>
                      </a:r>
                      <a:endParaRPr lang="ru-RU" sz="15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Одна статья</a:t>
                      </a:r>
                      <a:r>
                        <a:rPr lang="ru-RU" sz="1500" b="0" baseline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 Закона № 44-ФЗ </a:t>
                      </a:r>
                      <a:r>
                        <a:rPr lang="ru-RU" sz="1500" b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– 82.1</a:t>
                      </a:r>
                      <a:endParaRPr lang="ru-RU" sz="1500" b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  <a:tr h="47751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НМЦК – до 500 тыс. рублей (годовой</a:t>
                      </a:r>
                      <a:r>
                        <a:rPr lang="ru-RU" sz="1500" b="0" baseline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 объем – не  более 10% СГОЗ и не более 100 млн. рублей)  </a:t>
                      </a:r>
                      <a:endParaRPr lang="ru-RU" sz="1500" b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НМЦК – </a:t>
                      </a:r>
                      <a:r>
                        <a:rPr lang="ru-RU" sz="15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ДО 3 МЛН. РУБЛЕЙ</a:t>
                      </a:r>
                      <a:r>
                        <a:rPr lang="ru-RU" sz="15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b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(годовой</a:t>
                      </a:r>
                      <a:r>
                        <a:rPr lang="ru-RU" sz="1500" b="0" baseline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 объем – не более 10% СГОЗ)</a:t>
                      </a:r>
                      <a:endParaRPr lang="ru-RU" sz="1500" b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56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Срок подачи заявок</a:t>
                      </a:r>
                      <a:r>
                        <a:rPr lang="ru-RU" sz="1500" b="0" baseline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 – 5 рабочих дней</a:t>
                      </a:r>
                      <a:endParaRPr lang="ru-RU" sz="1500" b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Срок подачи заявок</a:t>
                      </a:r>
                      <a:r>
                        <a:rPr lang="ru-RU" sz="1500" b="0" baseline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 – 4 рабочих дня</a:t>
                      </a:r>
                      <a:endParaRPr lang="ru-RU" sz="1500" b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56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Внесени</a:t>
                      </a:r>
                      <a:r>
                        <a:rPr lang="ru-RU" sz="1500" b="0" baseline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е изменений – за 2 рабочих дня</a:t>
                      </a:r>
                      <a:endParaRPr lang="ru-RU" sz="1500" b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Внесени</a:t>
                      </a:r>
                      <a:r>
                        <a:rPr lang="ru-RU" sz="1500" b="0" baseline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е изменений – не предусмотрено</a:t>
                      </a:r>
                      <a:endParaRPr lang="ru-RU" sz="1500" b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524377"/>
                  </a:ext>
                </a:extLst>
              </a:tr>
              <a:tr h="35856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Отмена закупки – за 2 дня до окончания срока подачи заявок </a:t>
                      </a:r>
                      <a:endParaRPr lang="ru-RU" sz="1500" b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Отмена закупки – за 1 час до окончания срока подачи</a:t>
                      </a:r>
                      <a:r>
                        <a:rPr lang="ru-RU" sz="1500" b="0" baseline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 заявок</a:t>
                      </a:r>
                      <a:endParaRPr lang="ru-RU" sz="1500" b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070903"/>
                  </a:ext>
                </a:extLst>
              </a:tr>
              <a:tr h="27855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Если подана 1 заявка (нет заявок) – продление срока подачи заявок </a:t>
                      </a:r>
                      <a:endParaRPr lang="ru-RU" sz="1500" b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При наличии 1 заявки  - заключение контракта, при отсутствии</a:t>
                      </a:r>
                      <a:r>
                        <a:rPr lang="ru-RU" sz="1500" b="0" baseline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 заявок – новая процедура</a:t>
                      </a:r>
                      <a:endParaRPr lang="ru-RU" sz="1500" b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81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Рассмотрение</a:t>
                      </a:r>
                      <a:r>
                        <a:rPr lang="ru-RU" sz="1500" b="0" baseline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 заявок – 1 рабочий день</a:t>
                      </a:r>
                      <a:endParaRPr lang="ru-RU" sz="1500" b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Рассмотрение</a:t>
                      </a:r>
                      <a:r>
                        <a:rPr lang="ru-RU" sz="1500" b="0" baseline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 заявок – 1 рабочий день</a:t>
                      </a:r>
                      <a:endParaRPr lang="ru-RU" sz="1500" b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09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Заключение контракта – 7 рабочих</a:t>
                      </a:r>
                      <a:r>
                        <a:rPr lang="ru-RU" sz="1500" b="0" baseline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 дней</a:t>
                      </a:r>
                      <a:endParaRPr lang="ru-RU" sz="1500" b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Заключение контракта – 2 рабочих</a:t>
                      </a:r>
                      <a:r>
                        <a:rPr lang="ru-RU" sz="1500" b="0" baseline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 дня</a:t>
                      </a:r>
                      <a:endParaRPr lang="ru-RU" sz="1500" b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985996"/>
                  </a:ext>
                </a:extLst>
              </a:tr>
              <a:tr h="55819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Общий срок закупки – 13 дней (плюс 5-10 дней при обжаловании)</a:t>
                      </a:r>
                      <a:endParaRPr lang="ru-RU" sz="1500" b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latin typeface="Times New Roman" pitchFamily="18" charset="0"/>
                          <a:ea typeface="Liberation Serif" panose="02020603050405020304" pitchFamily="18" charset="0"/>
                          <a:cs typeface="Times New Roman" pitchFamily="18" charset="0"/>
                        </a:rPr>
                        <a:t>Общий срок закупки – 7 дней (плюс 5 дней при обжаловании)</a:t>
                      </a:r>
                      <a:endParaRPr lang="ru-RU" sz="1500" b="0" dirty="0">
                        <a:latin typeface="Times New Roman" pitchFamily="18" charset="0"/>
                        <a:ea typeface="Liberation Serif" panose="020206030504050203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272160"/>
                  </a:ext>
                </a:extLst>
              </a:tr>
            </a:tbl>
          </a:graphicData>
        </a:graphic>
      </p:graphicFrame>
      <p:sp>
        <p:nvSpPr>
          <p:cNvPr id="25" name="Блок-схема: перфолента 24"/>
          <p:cNvSpPr/>
          <p:nvPr/>
        </p:nvSpPr>
        <p:spPr>
          <a:xfrm rot="20914302">
            <a:off x="148820" y="885895"/>
            <a:ext cx="2126547" cy="1272504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Электронный запрос котировок  по-новому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69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95876" y="112549"/>
            <a:ext cx="3902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 27.12.2019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№ 449-ФЗ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9891" y="1091629"/>
            <a:ext cx="68475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СОСТАВ ЗАЯВКИ  НА УЧАСТИЕ В ОАЭФ, ОКЭФ. </a:t>
            </a:r>
          </a:p>
          <a:p>
            <a:pPr algn="ctr"/>
            <a:r>
              <a:rPr lang="ru-RU" b="1" u="sng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КОНКРЕТНЫЕ ПОКАЗАТЕЛИ ТОВАРА.</a:t>
            </a:r>
            <a:endParaRPr lang="ru-RU" b="1" u="sng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63312" y="5071731"/>
            <a:ext cx="8174294" cy="129212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363" algn="ctr"/>
            <a:r>
              <a:rPr lang="ru-RU" sz="1600" dirty="0" smtClean="0">
                <a:solidFill>
                  <a:schemeClr val="tx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При установлении в документации о закупке требований к составу заявки на участие в закупке допускается устанавливать требования о предоставлении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КОНКРЕТНЫХ ПОКАЗАТЕЛЕЙ</a:t>
            </a:r>
            <a:r>
              <a:rPr lang="ru-RU" sz="1600" dirty="0" smtClean="0">
                <a:solidFill>
                  <a:schemeClr val="tx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 только в отношении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ЗАКУПАЕМОГО ТОВАРА</a:t>
            </a:r>
            <a:r>
              <a:rPr lang="ru-RU" sz="1600" dirty="0" smtClean="0">
                <a:solidFill>
                  <a:schemeClr val="tx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, а также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ТОВАРА, ПОСТАВЛЯЕМОГО</a:t>
            </a:r>
            <a:r>
              <a:rPr lang="ru-RU" sz="1600" dirty="0" smtClean="0">
                <a:solidFill>
                  <a:schemeClr val="tx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 заказчику при выполнении </a:t>
            </a:r>
            <a:r>
              <a:rPr lang="ru-RU" sz="1600" dirty="0">
                <a:solidFill>
                  <a:schemeClr val="tx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закупаемых работ, оказании закупаемых </a:t>
            </a:r>
            <a:r>
              <a:rPr lang="ru-RU" sz="1600" dirty="0" smtClean="0">
                <a:solidFill>
                  <a:schemeClr val="tx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услуг</a:t>
            </a:r>
            <a:endParaRPr lang="ru-RU" sz="1600" i="1" u="sng" dirty="0">
              <a:solidFill>
                <a:schemeClr val="tx1"/>
              </a:solidFill>
            </a:endParaRPr>
          </a:p>
        </p:txBody>
      </p:sp>
      <p:pic>
        <p:nvPicPr>
          <p:cNvPr id="18" name="Picture 2" descr="Kartinki_pro_vosklicatelnyy_znak_2_14215145-387x1024.png (387×1024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06" y="5154855"/>
            <a:ext cx="294986" cy="99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534023902"/>
              </p:ext>
            </p:extLst>
          </p:nvPr>
        </p:nvGraphicFramePr>
        <p:xfrm>
          <a:off x="457200" y="2591456"/>
          <a:ext cx="8280406" cy="2525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9" name="Скругленный прямоугольник 28"/>
          <p:cNvSpPr/>
          <p:nvPr/>
        </p:nvSpPr>
        <p:spPr>
          <a:xfrm>
            <a:off x="2934598" y="1892594"/>
            <a:ext cx="3413050" cy="46782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ПЕРВАЯ ЧАСТЬ ЗАЯВКИ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трелка вниз 29"/>
          <p:cNvSpPr/>
          <p:nvPr/>
        </p:nvSpPr>
        <p:spPr>
          <a:xfrm>
            <a:off x="4524968" y="2317891"/>
            <a:ext cx="221188" cy="3508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Лента лицом вниз 13"/>
          <p:cNvSpPr/>
          <p:nvPr/>
        </p:nvSpPr>
        <p:spPr>
          <a:xfrm>
            <a:off x="6517757" y="12431"/>
            <a:ext cx="2594347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1 ЯНВАРЯ 2020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88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633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48792" y="101916"/>
            <a:ext cx="3902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 27.12.2019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№ 449-ФЗ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Лента лицом вниз 16"/>
          <p:cNvSpPr/>
          <p:nvPr/>
        </p:nvSpPr>
        <p:spPr>
          <a:xfrm>
            <a:off x="6677250" y="113950"/>
            <a:ext cx="2377818" cy="1040752"/>
          </a:xfrm>
          <a:prstGeom prst="ribbon">
            <a:avLst>
              <a:gd name="adj1" fmla="val 16667"/>
              <a:gd name="adj2" fmla="val 60041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1 ИЮЛЯ 2020 ГОДА</a:t>
            </a:r>
            <a:endParaRPr lang="ru-RU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11017" y="1239765"/>
            <a:ext cx="8438539" cy="61455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424113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ЕДИНСТВЕННЫЙ ПОСТАВЩИК (СТАТЬЯ 93)</a:t>
            </a:r>
            <a:endParaRPr lang="ru-RU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5" name="Блок-схема: перфолента 24"/>
          <p:cNvSpPr/>
          <p:nvPr/>
        </p:nvSpPr>
        <p:spPr>
          <a:xfrm rot="20820002">
            <a:off x="180093" y="950038"/>
            <a:ext cx="2357077" cy="1332126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Изменяются пункты 4 и 5 части 1 статьи 93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0087" y="2140451"/>
            <a:ext cx="87376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339850" algn="just" hangingPunct="0"/>
            <a:r>
              <a:rPr lang="ru-RU" sz="1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1 ИЮЛЯ 2020 ГОДА</a:t>
            </a:r>
            <a:r>
              <a:rPr lang="ru-RU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пунктам 4 и 5 части 1 статьи 93 возможно будет осуществление закупки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ТОВАРА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ЕДИНСТВЕННОГО ПОСТАВЩИКА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 В ЭЛЕКТРОННОЙ ФОРМЕ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на сумму </a:t>
            </a:r>
            <a:r>
              <a:rPr lang="ru-RU" sz="1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3 МЛН. РУБЛЕЙ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(ограничения по годовому объему закупок по указанным пунктам сохраняются). </a:t>
            </a:r>
          </a:p>
          <a:p>
            <a:pPr marL="285750" indent="-285750" algn="just" hangingPunct="0">
              <a:buFont typeface="Wingdings" pitchFamily="2" charset="2"/>
              <a:buChar char="Ø"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участники закупки будут размещать на электронной площадке с использованием каталога ТРУ предварительное предложение о поставке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товара; </a:t>
            </a:r>
          </a:p>
          <a:p>
            <a:pPr marL="285750" indent="-285750" algn="just" hangingPunct="0">
              <a:buFont typeface="Wingdings" pitchFamily="2" charset="2"/>
              <a:buChar char="Ø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заказчик размещает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в ЕИС извещение о закупке с проектом контракта и обоснованием цены; 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 hangingPunct="0">
              <a:buFont typeface="Wingdings" pitchFamily="2" charset="2"/>
              <a:buChar char="Ø"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оператор электронной площадки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подберет для заказчика не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более пяти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заявок с наименьшими ценами из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размещенных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поставщиками; </a:t>
            </a:r>
          </a:p>
          <a:p>
            <a:pPr marL="285750" indent="-285750" algn="just" hangingPunct="0">
              <a:buFont typeface="Wingdings" pitchFamily="2" charset="2"/>
              <a:buChar char="Ø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контракт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будет заключен с поставщиком, заявка которого не отклонена заказчиком и содержит предложение о наиболее низкой цене единицы товара, в ЕИС в 2 рабочих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дня.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indent="2243138" algn="just" hangingPunct="0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84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95876" y="112549"/>
            <a:ext cx="3902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 27.12.2019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№ 449-ФЗ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Лента лицом вниз 16"/>
          <p:cNvSpPr/>
          <p:nvPr/>
        </p:nvSpPr>
        <p:spPr>
          <a:xfrm>
            <a:off x="6513569" y="113950"/>
            <a:ext cx="2541499" cy="1040752"/>
          </a:xfrm>
          <a:prstGeom prst="ribbon">
            <a:avLst>
              <a:gd name="adj1" fmla="val 16667"/>
              <a:gd name="adj2" fmla="val 5920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1 ИЮЛЯ 2020 ГОДА</a:t>
            </a:r>
            <a:endParaRPr lang="ru-RU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42916" y="1239765"/>
            <a:ext cx="8438539" cy="61455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062163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ЕДИНСТВЕННЫЙ ПОСТАВЩИК (СТАТЬЯ 93)</a:t>
            </a:r>
            <a:endParaRPr lang="ru-RU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5" name="Блок-схема: перфолента 24"/>
          <p:cNvSpPr/>
          <p:nvPr/>
        </p:nvSpPr>
        <p:spPr>
          <a:xfrm rot="20874532">
            <a:off x="169877" y="1063950"/>
            <a:ext cx="2152310" cy="1273238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Изменяются пункты 25-25.3 части 1 статьи 93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0087" y="2310579"/>
            <a:ext cx="87376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1073150" algn="just"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случаи заключения контракта с единственным поставщиком (подрядчиком, исполнителем) по итогам несостоявшейся конкурентной закупки вновь свели в один пункт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п.25 ч.1 ст.93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Закона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44-ФЗ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исключив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п.25.1-25.3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из состава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ч.1 ст.93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Закона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44-ФЗ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80975" indent="1073150" algn="just"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Правительство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РФ будет наделено правом определить цену контракта, при превышении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которой заключение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контракта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п.25 ч.1 ст.93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Закона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44-ФЗ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необходимо будет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СОГЛАСОВАТЬ С КОНТРОЛЬНЫМ ОРГАНОМ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сфере закупок.</a:t>
            </a:r>
          </a:p>
          <a:p>
            <a:pPr algn="just" hangingPunct="0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2243138" algn="just" hangingPunct="0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32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95876" y="112549"/>
            <a:ext cx="3902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ПРОЕКТЫ НПА ПО ЗАКУПКАМ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Лента лицом вниз 16"/>
          <p:cNvSpPr/>
          <p:nvPr/>
        </p:nvSpPr>
        <p:spPr>
          <a:xfrm>
            <a:off x="6513569" y="113950"/>
            <a:ext cx="2541499" cy="1040752"/>
          </a:xfrm>
          <a:prstGeom prst="ribbon">
            <a:avLst>
              <a:gd name="adj1" fmla="val 16667"/>
              <a:gd name="adj2" fmla="val 5920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июль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2020 года</a:t>
            </a:r>
            <a:endParaRPr lang="ru-RU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42916" y="1239765"/>
            <a:ext cx="8438539" cy="61455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РАЗРАБАТЫВАЕМЫЕ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ПРЕДЛОЖЕНИЯ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(из доклада заместителя Министра финансов РФ А.М. Лаврова) </a:t>
            </a:r>
            <a:endParaRPr lang="ru-RU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-9000" y="2188756"/>
            <a:ext cx="8737600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2" indent="-285750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762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Универсальная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предквалификация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том числе для подачи жалоб (для контрактов более 20 млн. рублей – наличие опыта не менее 20%);</a:t>
            </a:r>
          </a:p>
          <a:p>
            <a:pPr marL="461962" indent="-285750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762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Подача жалоб в электронной форме через ЕИС, однократность жалоб на документацию, запрет на обжалование действий других участников;</a:t>
            </a:r>
          </a:p>
          <a:p>
            <a:pPr marL="461962" indent="-285750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762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Сокращение способов закупок с 11 до 3 (аукцион, конкурс, запрос котировок), упрощение описания процедур;</a:t>
            </a:r>
          </a:p>
          <a:p>
            <a:pPr marL="461962" indent="-285750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762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Единые требования к составу заявок при всех процедурах;</a:t>
            </a:r>
          </a:p>
          <a:p>
            <a:pPr marL="461962" indent="-285750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762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всей информации о закупке в извещении (исключение документации о закупке);</a:t>
            </a:r>
          </a:p>
          <a:p>
            <a:pPr marL="461962" indent="-285750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762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Ускорение и упрощение направления уведомления о расторжении контракта (через ЕИС с использованием ЕРУЗ);</a:t>
            </a:r>
          </a:p>
          <a:p>
            <a:pPr marL="461962" indent="-285750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76213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Упрощение системы нормирования.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 hangingPunct="0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2243138" algn="just" hangingPunct="0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1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37146">
              <a:srgbClr val="D5DEFE"/>
            </a:gs>
            <a:gs pos="72000">
              <a:schemeClr val="accent3">
                <a:lumMod val="40000"/>
                <a:lumOff val="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-9000" y="1272504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35507" y="173328"/>
            <a:ext cx="7280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b="1" dirty="0"/>
              <a:t>Департамент государственных закупок Свердловской области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sp>
        <p:nvSpPr>
          <p:cNvPr id="8" name="Заголовок 7"/>
          <p:cNvSpPr txBox="1">
            <a:spLocks noGrp="1"/>
          </p:cNvSpPr>
          <p:nvPr>
            <p:ph type="ctrTitle"/>
          </p:nvPr>
        </p:nvSpPr>
        <p:spPr>
          <a:xfrm>
            <a:off x="681300" y="2937935"/>
            <a:ext cx="7772400" cy="559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375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92682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95876" y="112549"/>
            <a:ext cx="3902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 27.12.2019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№ 449-ФЗ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65555" y="1308609"/>
            <a:ext cx="50336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СТРАНА </a:t>
            </a:r>
            <a:r>
              <a:rPr lang="ru-RU" b="1" u="sng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ПРОИСХОЖДЕНИЯ ТОВАРА</a:t>
            </a:r>
            <a:endParaRPr lang="ru-RU" b="1" u="sng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77426" y="1892169"/>
            <a:ext cx="8380147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b="1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Наименование </a:t>
            </a:r>
            <a:r>
              <a:rPr lang="ru-RU" sz="1600" b="1" dirty="0">
                <a:latin typeface="Liberation Serif" panose="02020603050405020304" pitchFamily="18" charset="0"/>
                <a:ea typeface="Times New Roman" panose="02020603050405020304" pitchFamily="18" charset="0"/>
              </a:rPr>
              <a:t>страны происхождения товара </a:t>
            </a:r>
            <a:r>
              <a:rPr lang="ru-RU" sz="1600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указывается в </a:t>
            </a:r>
            <a:r>
              <a:rPr lang="ru-RU" sz="1600" b="1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заявках</a:t>
            </a:r>
            <a:r>
              <a:rPr lang="ru-RU" sz="16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на участие </a:t>
            </a:r>
            <a:r>
              <a:rPr lang="ru-RU" sz="16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в закупке </a:t>
            </a:r>
            <a:r>
              <a:rPr lang="ru-RU" sz="1600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при проведении </a:t>
            </a:r>
            <a:r>
              <a:rPr lang="ru-RU" sz="1600" b="1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всех </a:t>
            </a:r>
            <a:r>
              <a:rPr lang="ru-RU" sz="1600" b="1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видов конкурентных </a:t>
            </a:r>
            <a:r>
              <a:rPr lang="ru-RU" sz="1600" b="1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процедур</a:t>
            </a:r>
            <a:r>
              <a:rPr lang="ru-RU" sz="1600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u="sng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вне зависимости от установления запретов, ограничений </a:t>
            </a:r>
            <a:r>
              <a:rPr lang="ru-RU" sz="1600" u="sng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или </a:t>
            </a:r>
            <a:r>
              <a:rPr lang="ru-RU" sz="1600" u="sng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условий </a:t>
            </a:r>
            <a:r>
              <a:rPr lang="ru-RU" sz="1600" u="sng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допуска иностранных товаров в рамках статьи 14 Закона о контрактной </a:t>
            </a:r>
            <a:r>
              <a:rPr lang="ru-RU" sz="1600" u="sng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системе</a:t>
            </a:r>
            <a:r>
              <a:rPr lang="ru-RU" sz="1600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При проведении </a:t>
            </a:r>
            <a:r>
              <a:rPr lang="ru-RU" sz="1600" b="1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запроса котировок в электронной форме </a:t>
            </a:r>
            <a:r>
              <a:rPr lang="ru-RU" sz="1600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данное </a:t>
            </a:r>
            <a:r>
              <a:rPr lang="ru-RU" sz="16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требование применяется </a:t>
            </a:r>
            <a:r>
              <a:rPr lang="ru-RU" sz="1600" b="1" dirty="0">
                <a:latin typeface="Liberation Serif" panose="02020603050405020304" pitchFamily="18" charset="0"/>
                <a:ea typeface="Times New Roman" panose="02020603050405020304" pitchFamily="18" charset="0"/>
              </a:rPr>
              <a:t>с 1 июля 2020 года</a:t>
            </a:r>
            <a:r>
              <a:rPr lang="ru-RU" sz="16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, при этом наименование страны происхождения товара указывается в соответствии </a:t>
            </a:r>
            <a:r>
              <a:rPr lang="ru-RU" sz="1600" i="1" dirty="0">
                <a:latin typeface="Liberation Serif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ru-RU" sz="1600" i="1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общероссийским классификатором, используемым для идентификации стран мира. 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Страна </a:t>
            </a:r>
            <a:r>
              <a:rPr lang="ru-RU" sz="16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происхождения товара указывается </a:t>
            </a:r>
            <a:r>
              <a:rPr lang="ru-RU" sz="1600" u="sng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при осуществлении закупки </a:t>
            </a:r>
            <a:r>
              <a:rPr lang="ru-RU" sz="1600" b="1" u="sng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ТОВАРА</a:t>
            </a:r>
            <a:r>
              <a:rPr lang="ru-RU" sz="1600" u="sng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,               в </a:t>
            </a:r>
            <a:r>
              <a:rPr lang="ru-RU" sz="1600" u="sng" dirty="0">
                <a:latin typeface="Liberation Serif" panose="02020603050405020304" pitchFamily="18" charset="0"/>
                <a:ea typeface="Times New Roman" panose="02020603050405020304" pitchFamily="18" charset="0"/>
              </a:rPr>
              <a:t>том числе </a:t>
            </a:r>
            <a:r>
              <a:rPr lang="ru-RU" sz="1600" b="1" u="sng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ПОСТАВЛЯЕМОГО</a:t>
            </a:r>
            <a:r>
              <a:rPr lang="ru-RU" sz="1600" u="sng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u="sng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заказчику при выполнении закупаемых работ, оказании закупаемых </a:t>
            </a:r>
            <a:r>
              <a:rPr lang="ru-RU" sz="1600" u="sng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услуг.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Требование </a:t>
            </a:r>
            <a:r>
              <a:rPr lang="ru-RU" sz="16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об указании в заявке страны происхождения товара не устанавливается при проведении </a:t>
            </a:r>
            <a:r>
              <a:rPr lang="ru-RU" sz="1600" u="sng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ОАЭФ </a:t>
            </a:r>
            <a:r>
              <a:rPr lang="ru-RU" sz="1600" u="sng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на выполнение работ по строительству, реконструкции, капитальному ремонту, сносу объекта капитального </a:t>
            </a:r>
            <a:r>
              <a:rPr lang="ru-RU" sz="1600" u="sng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строительства</a:t>
            </a:r>
            <a:r>
              <a:rPr lang="ru-RU" sz="1600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 (ч.3.1 ст.66 </a:t>
            </a:r>
            <a:r>
              <a:rPr lang="ru-RU" sz="16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Закона № </a:t>
            </a:r>
            <a:r>
              <a:rPr lang="ru-RU" sz="1600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44-ФЗ).</a:t>
            </a:r>
          </a:p>
        </p:txBody>
      </p:sp>
      <p:sp>
        <p:nvSpPr>
          <p:cNvPr id="9" name="Лента лицом вниз 8"/>
          <p:cNvSpPr/>
          <p:nvPr/>
        </p:nvSpPr>
        <p:spPr>
          <a:xfrm>
            <a:off x="6549656" y="33697"/>
            <a:ext cx="2594347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1 ЯНВАРЯ 2020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20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Выгнутая влево стрелка 24"/>
          <p:cNvSpPr/>
          <p:nvPr/>
        </p:nvSpPr>
        <p:spPr>
          <a:xfrm>
            <a:off x="4019136" y="3104671"/>
            <a:ext cx="478470" cy="106328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500374607"/>
              </p:ext>
            </p:extLst>
          </p:nvPr>
        </p:nvGraphicFramePr>
        <p:xfrm>
          <a:off x="552862" y="2100047"/>
          <a:ext cx="7724238" cy="2647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665017" y="1249181"/>
            <a:ext cx="7499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УКАЗАНИЕ НАИМЕНОВАНИЯ </a:t>
            </a:r>
          </a:p>
          <a:p>
            <a:pPr algn="ctr"/>
            <a:r>
              <a:rPr lang="ru-RU" b="1" u="sng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СТРАНЫ </a:t>
            </a:r>
            <a:r>
              <a:rPr lang="ru-RU" b="1" u="sng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ПРОИСХОЖДЕНИЯ </a:t>
            </a:r>
            <a:r>
              <a:rPr lang="ru-RU" b="1" u="sng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ТОВАРА В ДОКУМЕНТАХ</a:t>
            </a:r>
            <a:endParaRPr lang="ru-RU" b="1" u="sng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48145" y="5181602"/>
            <a:ext cx="7934036" cy="9144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8288" algn="ctr"/>
            <a:r>
              <a:rPr lang="ru-RU" b="1" dirty="0" err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Непредоставление</a:t>
            </a:r>
            <a:r>
              <a:rPr lang="ru-RU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участником закупки информации о наименовании страны происхождения товара является основанием для </a:t>
            </a:r>
            <a:r>
              <a:rPr lang="ru-RU" b="1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отклонения заявки</a:t>
            </a:r>
            <a:r>
              <a:rPr lang="ru-RU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участника на этапе рассмотрения заявок</a:t>
            </a:r>
          </a:p>
        </p:txBody>
      </p:sp>
      <p:pic>
        <p:nvPicPr>
          <p:cNvPr id="11" name="Picture 2" descr="Kartinki_pro_vosklicatelnyy_znak_2_14215145-387x1024.png (387×1024)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16" y="5263805"/>
            <a:ext cx="294986" cy="78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795876" y="112549"/>
            <a:ext cx="3902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 27.12.2019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№ 449-ФЗ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Лента лицом вниз 11"/>
          <p:cNvSpPr/>
          <p:nvPr/>
        </p:nvSpPr>
        <p:spPr>
          <a:xfrm>
            <a:off x="6528390" y="76229"/>
            <a:ext cx="2594347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1 ЯНВАРЯ 2020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47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470930" y="1100396"/>
            <a:ext cx="64101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УКАЗАНИЕ НАИМЕНОВАНИЯ </a:t>
            </a:r>
          </a:p>
          <a:p>
            <a:pPr algn="ctr"/>
            <a:r>
              <a:rPr lang="ru-RU" b="1" u="sng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СТРАНЫ </a:t>
            </a:r>
            <a:r>
              <a:rPr lang="ru-RU" b="1" u="sng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ПРОИСХОЖДЕНИЯ </a:t>
            </a:r>
            <a:r>
              <a:rPr lang="ru-RU" b="1" u="sng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ТОВАРА В ДОКУМЕНТАХ</a:t>
            </a:r>
            <a:endParaRPr lang="ru-RU" b="1" u="sng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1625" y="5509436"/>
            <a:ext cx="8298390" cy="98269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4988" algn="ctr"/>
            <a:r>
              <a:rPr lang="ru-RU" sz="16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 направлении в реестр контрактов сведений о стране происхождения товара необходимо учитывать особенности, предусмотренные для закупок, в которых устанавливался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национальный режим </a:t>
            </a:r>
            <a:r>
              <a:rPr lang="ru-RU" sz="16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согласно статье 14 Закона № 44-ФЗ (см. следующий слайд) </a:t>
            </a:r>
            <a:endParaRPr lang="ru-RU" sz="1600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0" name="Picture 2" descr="Kartinki_pro_vosklicatelnyy_znak_2_14215145-387x1024.png (387×1024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20" y="5509436"/>
            <a:ext cx="294986" cy="78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795876" y="112549"/>
            <a:ext cx="3902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 27.12.2019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№ 449-ФЗ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1380084475"/>
              </p:ext>
            </p:extLst>
          </p:nvPr>
        </p:nvGraphicFramePr>
        <p:xfrm>
          <a:off x="341625" y="1659144"/>
          <a:ext cx="8298389" cy="3660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5" name="Лента лицом вниз 14"/>
          <p:cNvSpPr/>
          <p:nvPr/>
        </p:nvSpPr>
        <p:spPr>
          <a:xfrm>
            <a:off x="6475225" y="33697"/>
            <a:ext cx="2594347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1 ЯНВАРЯ 2020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97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93691" y="145620"/>
            <a:ext cx="5574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ОСОБЕННОСТИ ВКЛЮЧЕНИЯ ИНФОРМАЦИИ </a:t>
            </a:r>
            <a:r>
              <a:rPr lang="ru-RU" b="1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О СТРАНЕ ПРОИСХОЖДЕНИЯ ТОВАРА </a:t>
            </a:r>
            <a:endParaRPr lang="ru-RU" b="1" dirty="0" smtClean="0"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b="1" dirty="0">
                <a:latin typeface="Liberation Serif" panose="02020603050405020304" pitchFamily="18" charset="0"/>
                <a:ea typeface="Times New Roman" panose="02020603050405020304" pitchFamily="18" charset="0"/>
              </a:rPr>
              <a:t>РЕЕСТР КОНТРАКТОВ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93965" y="1341411"/>
            <a:ext cx="87376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600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В соответствии с подпунктами </a:t>
            </a:r>
            <a:r>
              <a:rPr lang="ru-RU" sz="16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«е» и «к» </a:t>
            </a:r>
            <a:r>
              <a:rPr lang="ru-RU" sz="1600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Правил ведения реестра контрактов, заключенных заказчиками, утвержденных ПП </a:t>
            </a:r>
            <a:r>
              <a:rPr lang="ru-RU" sz="16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РФ от 28.11.2013 № 1084 (в редакции ПП РФ </a:t>
            </a:r>
            <a:r>
              <a:rPr lang="ru-RU" sz="1600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от 05.11.2019                  № </a:t>
            </a:r>
            <a:r>
              <a:rPr lang="ru-RU" sz="16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1400</a:t>
            </a:r>
            <a:r>
              <a:rPr lang="ru-RU" sz="1600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sz="16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в реестр контрактов включается следующая информация в отношении страны происхождения </a:t>
            </a:r>
            <a:r>
              <a:rPr lang="ru-RU" sz="1600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товара:</a:t>
            </a:r>
            <a:endParaRPr lang="ru-RU" sz="1600" dirty="0"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268288" algn="just">
              <a:spcAft>
                <a:spcPts val="600"/>
              </a:spcAft>
            </a:pPr>
            <a:r>
              <a:rPr lang="ru-RU" sz="1600" b="1" i="1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sz="1600" b="1" i="1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ПЕРВИЧНОЙ </a:t>
            </a:r>
            <a:r>
              <a:rPr lang="ru-RU" sz="1600" b="1" i="1" dirty="0">
                <a:latin typeface="Liberation Serif" panose="02020603050405020304" pitchFamily="18" charset="0"/>
                <a:ea typeface="Times New Roman" panose="02020603050405020304" pitchFamily="18" charset="0"/>
              </a:rPr>
              <a:t>регистрации заключенного контракта</a:t>
            </a:r>
            <a:endParaRPr lang="ru-RU" sz="1600" dirty="0"/>
          </a:p>
          <a:p>
            <a:pPr marL="268288" lvl="0" algn="just">
              <a:spcAft>
                <a:spcPts val="600"/>
              </a:spcAft>
            </a:pPr>
            <a:r>
              <a:rPr lang="ru-RU" sz="1600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16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е) указанные в контракте, ... </a:t>
            </a:r>
            <a:r>
              <a:rPr lang="ru-RU" sz="1600" b="1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НАИМЕНОВАНИЕ СТРАНЫ ПРОИСХОЖДЕНИЯ</a:t>
            </a:r>
            <a:r>
              <a:rPr lang="ru-RU" sz="1600" i="1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(в случае установления при осуществлении закупки </a:t>
            </a:r>
            <a:r>
              <a:rPr lang="ru-RU" sz="1600" i="1" dirty="0">
                <a:latin typeface="Liberation Serif" panose="02020603050405020304" pitchFamily="18" charset="0"/>
                <a:ea typeface="Times New Roman" panose="02020603050405020304" pitchFamily="18" charset="0"/>
              </a:rPr>
              <a:t>условий, запретов, ограничений допуска </a:t>
            </a:r>
            <a:r>
              <a:rPr lang="ru-RU" sz="16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товаров, происходящих из иностранного государства или группы иностранных государств, </a:t>
            </a:r>
            <a:r>
              <a:rPr lang="ru-RU" sz="1600" b="1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в соответствии со статьей 14 Федерального закона,</a:t>
            </a:r>
            <a:r>
              <a:rPr lang="ru-RU" sz="16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 …»</a:t>
            </a:r>
            <a:endParaRPr lang="ru-RU" sz="1600" i="1" dirty="0"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268288" algn="just">
              <a:spcAft>
                <a:spcPts val="600"/>
              </a:spcAft>
            </a:pPr>
            <a:r>
              <a:rPr lang="ru-RU" sz="1600" b="1" i="1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sz="1600" b="1" i="1" dirty="0">
                <a:latin typeface="Liberation Serif" panose="02020603050405020304" pitchFamily="18" charset="0"/>
                <a:ea typeface="Times New Roman" panose="02020603050405020304" pitchFamily="18" charset="0"/>
              </a:rPr>
              <a:t>регистрации сведений об </a:t>
            </a:r>
            <a:r>
              <a:rPr lang="ru-RU" sz="1600" b="1" i="1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ИСПОЛНЕНИИ контракта:</a:t>
            </a:r>
            <a:endParaRPr lang="ru-RU" sz="1600" i="1" dirty="0"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marL="268288" algn="just">
              <a:spcAft>
                <a:spcPts val="600"/>
              </a:spcAft>
            </a:pPr>
            <a:r>
              <a:rPr lang="ru-RU" sz="1600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«к</a:t>
            </a:r>
            <a:r>
              <a:rPr lang="ru-RU" sz="16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1600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…. </a:t>
            </a:r>
            <a:r>
              <a:rPr lang="ru-RU" sz="1600" b="1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НАИМЕНОВАНИЕ СТРАНЫ ПРОИСХОЖДЕНИЯ ТОВАРА ИЛИ ИНФОРМАЦИЯ О ПРОИЗВОДИТЕЛЕ ТОВАРА</a:t>
            </a:r>
            <a:r>
              <a:rPr lang="ru-RU" sz="1600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в отношении исполненного контракта, а в случае установления при осуществлении закупки в соответствии </a:t>
            </a:r>
            <a:r>
              <a:rPr lang="ru-RU" sz="1600" b="1" dirty="0">
                <a:latin typeface="Liberation Serif" panose="02020603050405020304" pitchFamily="18" charset="0"/>
                <a:ea typeface="Times New Roman" panose="02020603050405020304" pitchFamily="18" charset="0"/>
              </a:rPr>
              <a:t>со статьей 14 </a:t>
            </a:r>
            <a:r>
              <a:rPr lang="ru-RU" sz="1600" b="1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Федерального закона</a:t>
            </a:r>
            <a:r>
              <a:rPr lang="ru-RU" sz="1600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условий, запретов, ограничений допуска товаров, происходящих из иностранного государства или группы иностранных государств, - </a:t>
            </a:r>
            <a:r>
              <a:rPr lang="ru-RU" sz="1600" b="1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НАИМЕНОВАНИЕ СТРАНЫ ПРОИСХОЖДЕНИЯ ТОВАРА</a:t>
            </a:r>
            <a:r>
              <a:rPr lang="ru-RU" sz="1600" dirty="0" smtClean="0">
                <a:latin typeface="Liberation Serif" panose="02020603050405020304" pitchFamily="18" charset="0"/>
                <a:ea typeface="Times New Roman" panose="02020603050405020304" pitchFamily="18" charset="0"/>
              </a:rPr>
              <a:t>» 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452531" y="5816440"/>
            <a:ext cx="8469747" cy="76907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Разъяснения о порядке внесения сведений о стране происхождения товара в реестр контрактов даны в совместном письме Минфина России и Федерального казначейства от 10.12.2019 № 07-04-05/14-26674</a:t>
            </a:r>
          </a:p>
        </p:txBody>
      </p:sp>
      <p:sp>
        <p:nvSpPr>
          <p:cNvPr id="10" name="Лента лицом вниз 9"/>
          <p:cNvSpPr/>
          <p:nvPr/>
        </p:nvSpPr>
        <p:spPr>
          <a:xfrm>
            <a:off x="6517757" y="54963"/>
            <a:ext cx="2594347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1 ЯНВАРЯ 2020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00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Скругленный прямоугольник 3"/>
          <p:cNvSpPr/>
          <p:nvPr/>
        </p:nvSpPr>
        <p:spPr>
          <a:xfrm>
            <a:off x="757383" y="1440874"/>
            <a:ext cx="7893592" cy="34174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ИЗМЕНЕНИЯ СТАТЬИ 3 (терминологические правки)</a:t>
            </a:r>
            <a:endParaRPr lang="ru-RU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096328"/>
              </p:ext>
            </p:extLst>
          </p:nvPr>
        </p:nvGraphicFramePr>
        <p:xfrm>
          <a:off x="383547" y="2246741"/>
          <a:ext cx="8372524" cy="389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342">
                  <a:extLst>
                    <a:ext uri="{9D8B030D-6E8A-4147-A177-3AD203B41FA5}">
                      <a16:colId xmlns:a16="http://schemas.microsoft.com/office/drawing/2014/main" val="1772815151"/>
                    </a:ext>
                  </a:extLst>
                </a:gridCol>
                <a:gridCol w="3491346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  <a:gridCol w="4174836">
                  <a:extLst>
                    <a:ext uri="{9D8B030D-6E8A-4147-A177-3AD203B41FA5}">
                      <a16:colId xmlns:a16="http://schemas.microsoft.com/office/drawing/2014/main" val="38235633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№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Старая</a:t>
                      </a:r>
                      <a:r>
                        <a:rPr lang="ru-RU" sz="1500" b="0" i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редакция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Новая редакция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пункт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8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0" u="none" strike="noStrike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ГОСУДАРСТВЕННЫЙ КОНТРАКТ, МУНИЦИПАЛЬНЫЙ КОНТРАКТ</a:t>
                      </a:r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- договор, заключенный от имени Российской Федерации, субъекта Российской Федерации (государственный контракт), муниципального образования (муниципальный контракт) государственным или муниципальным заказчиком для обеспечения соответственно государственных нужд, муниципальных нужд</a:t>
                      </a:r>
                    </a:p>
                    <a:p>
                      <a:pPr algn="ctr"/>
                      <a:endParaRPr lang="ru-RU" sz="1500" b="1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0" u="none" strike="noStrike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ГОСУДАРСТВЕННЫЙ КОНТРАКТ, МУНИЦИПАЛЬНЫЙ КОНТРАКТ </a:t>
                      </a:r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 гражданско-правовой договор, предметом которого являются поставка товара, выполнение работы, оказание услуги </a:t>
                      </a:r>
                      <a:r>
                        <a:rPr lang="ru-RU" sz="1500" b="1" i="0" u="none" strike="noStrike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(в том числе приобретение недвижимого имущества или аренда имущества) </a:t>
                      </a:r>
                      <a:r>
                        <a:rPr lang="ru-RU" sz="1500" b="0" i="0" u="none" strike="noStrike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 который заключен от имени Российской Федерации, субъекта Российской Федерации (государственный контракт), муниципального образования (муниципальный контракт) государственным или муниципальным заказчиком для обеспечения соответственно государственных нужд, муниципальных нужд;</a:t>
                      </a:r>
                    </a:p>
                    <a:p>
                      <a:pPr algn="ctr"/>
                      <a:endParaRPr lang="ru-RU" sz="1500" b="1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1795876" y="112549"/>
            <a:ext cx="3902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 27.12.2019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№ 449-ФЗ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 rot="20863996">
            <a:off x="73638" y="1130486"/>
            <a:ext cx="2058955" cy="984071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Изменен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пункт 8 части 1 статьи 3</a:t>
            </a:r>
            <a:endParaRPr lang="ru-RU" sz="1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Лента лицом вниз 8"/>
          <p:cNvSpPr/>
          <p:nvPr/>
        </p:nvSpPr>
        <p:spPr>
          <a:xfrm>
            <a:off x="6475225" y="118761"/>
            <a:ext cx="2594347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8 ЯНВАРЯ 2020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48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Скругленный прямоугольник 3"/>
          <p:cNvSpPr/>
          <p:nvPr/>
        </p:nvSpPr>
        <p:spPr>
          <a:xfrm>
            <a:off x="757383" y="1330039"/>
            <a:ext cx="7893592" cy="54129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39850" algn="ctr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ИЗМЕНЕНИЯ ЧАСТИ 1 СТАТЬИ 3 </a:t>
            </a:r>
          </a:p>
          <a:p>
            <a:pPr marL="1339850" algn="ctr"/>
            <a:r>
              <a:rPr lang="ru-RU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(терминологические правки)</a:t>
            </a:r>
            <a:endParaRPr lang="ru-RU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657422"/>
              </p:ext>
            </p:extLst>
          </p:nvPr>
        </p:nvGraphicFramePr>
        <p:xfrm>
          <a:off x="346603" y="2219546"/>
          <a:ext cx="8372524" cy="4416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342">
                  <a:extLst>
                    <a:ext uri="{9D8B030D-6E8A-4147-A177-3AD203B41FA5}">
                      <a16:colId xmlns:a16="http://schemas.microsoft.com/office/drawing/2014/main" val="1772815151"/>
                    </a:ext>
                  </a:extLst>
                </a:gridCol>
                <a:gridCol w="1179892">
                  <a:extLst>
                    <a:ext uri="{9D8B030D-6E8A-4147-A177-3AD203B41FA5}">
                      <a16:colId xmlns:a16="http://schemas.microsoft.com/office/drawing/2014/main" val="3940790809"/>
                    </a:ext>
                  </a:extLst>
                </a:gridCol>
                <a:gridCol w="6486290">
                  <a:extLst>
                    <a:ext uri="{9D8B030D-6E8A-4147-A177-3AD203B41FA5}">
                      <a16:colId xmlns:a16="http://schemas.microsoft.com/office/drawing/2014/main" val="3823563388"/>
                    </a:ext>
                  </a:extLst>
                </a:gridCol>
              </a:tblGrid>
              <a:tr h="502240"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№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Старая</a:t>
                      </a:r>
                      <a:r>
                        <a:rPr lang="ru-RU" sz="1500" b="0" i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редакция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i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Новая редакция</a:t>
                      </a:r>
                      <a:endParaRPr lang="ru-RU" sz="1500" b="0" i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506891"/>
                  </a:ext>
                </a:extLst>
              </a:tr>
              <a:tr h="1548573"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пункт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8.1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понятие было определено в п.3 ч.1 ст.1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КОНТРАКТ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- государственный или муниципальный контракт либо гражданско-правовой договор, предметом которого являются поставка товара, выполнение работы, оказание услуги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(в том числе приобретение недвижимого имущества или аренда имущества) 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и который заключен бюджетным учреждением, государственным или муниципальным унитарным предприятием либо иным юридическим лицом в соответствии с частями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1, 2.1, 4 и 5 статьи 15 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Закона №</a:t>
                      </a:r>
                      <a:r>
                        <a:rPr lang="ru-RU" sz="1500" b="0" kern="1200" baseline="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44-ФЗ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125949"/>
                  </a:ext>
                </a:extLst>
              </a:tr>
              <a:tr h="2176374"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пункт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8.2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понятие было определено в ч.</a:t>
                      </a:r>
                      <a:r>
                        <a:rPr lang="ru-RU" sz="1500" b="0" baseline="0" dirty="0" smtClean="0"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16 ст.34 </a:t>
                      </a:r>
                      <a:endParaRPr lang="ru-RU" sz="1500" b="0" dirty="0"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КОНТРАКТ ЖИЗНЕННОГО ЦИКЛА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- контракт, предусматривающий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поставку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товара или выполнение работы (в том числе при необходимости проектирование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объекта капитального строительства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, конструирование товара, который должен быть создан в результате выполнения работы), </a:t>
                      </a:r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последующие обслуживание, при необходимости эксплуатацию в течение срока службы, ремонт и (или) утилизацию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latin typeface="Liberation Serif" panose="02020603050405020304" pitchFamily="18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поставленного товара или созданного в результате выполнения работы объекта капитального строительства или товара </a:t>
                      </a:r>
                      <a:endParaRPr lang="ru-RU" sz="1500" b="0" kern="1200" dirty="0">
                        <a:solidFill>
                          <a:schemeClr val="dk1"/>
                        </a:solidFill>
                        <a:latin typeface="Liberation Serif" panose="02020603050405020304" pitchFamily="18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372412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221196" y="112549"/>
            <a:ext cx="3902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 27.12.2019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№ 449-ФЗ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 rot="20727451">
            <a:off x="150586" y="990695"/>
            <a:ext cx="1708745" cy="1187527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статью 3 введены новые понятия</a:t>
            </a:r>
            <a:endParaRPr lang="ru-RU" sz="1600" b="1" i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1" name="Лента лицом вниз 10"/>
          <p:cNvSpPr/>
          <p:nvPr/>
        </p:nvSpPr>
        <p:spPr>
          <a:xfrm>
            <a:off x="6475225" y="44330"/>
            <a:ext cx="2594347" cy="1040752"/>
          </a:xfrm>
          <a:prstGeom prst="ribbon">
            <a:avLst>
              <a:gd name="adj1" fmla="val 16667"/>
              <a:gd name="adj2" fmla="val 58302"/>
            </a:avLst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8 ЯНВАРЯ 2020 ГОДА</a:t>
            </a:r>
            <a:endParaRPr lang="ru-RU" sz="1700" b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75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5106</TotalTime>
  <Words>4859</Words>
  <Application>Microsoft Office PowerPoint</Application>
  <PresentationFormat>Экран (4:3)</PresentationFormat>
  <Paragraphs>371</Paragraphs>
  <Slides>33</Slides>
  <Notes>33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0" baseType="lpstr">
      <vt:lpstr>Arial</vt:lpstr>
      <vt:lpstr>Calibri</vt:lpstr>
      <vt:lpstr>Calibri Light</vt:lpstr>
      <vt:lpstr>Liberation Serif</vt:lpstr>
      <vt:lpstr>Times New Roman</vt:lpstr>
      <vt:lpstr>Wingdings</vt:lpstr>
      <vt:lpstr>Тема Office</vt:lpstr>
      <vt:lpstr>ИЗМЕНЕНИЯ, ВНЕСЕННЫЕ  В ЗАКОНОДАТЕЛЬСТВО  О КОНТРАКТНОЙ СИСТЕМЕ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рассмотрения заявок на определение поставщика (подрядчика, исполнителя) и типичные нарушения законодательства в сфере закупок и защиты конкуренции   Главный специалист отдела регулирования в сфере закупок Департамента государственных закупок Свердловской области  Тараскина Алена Владиславовна</dc:title>
  <dc:creator>Тараскина Алёна Владиславовна</dc:creator>
  <cp:lastModifiedBy>Канева Марина Александровна</cp:lastModifiedBy>
  <cp:revision>349</cp:revision>
  <cp:lastPrinted>2020-01-28T11:03:51Z</cp:lastPrinted>
  <dcterms:created xsi:type="dcterms:W3CDTF">2018-10-23T04:46:21Z</dcterms:created>
  <dcterms:modified xsi:type="dcterms:W3CDTF">2020-01-28T12:05:28Z</dcterms:modified>
</cp:coreProperties>
</file>